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315" r:id="rId5"/>
    <p:sldId id="316" r:id="rId6"/>
    <p:sldId id="317" r:id="rId7"/>
    <p:sldId id="322" r:id="rId8"/>
    <p:sldId id="321" r:id="rId9"/>
    <p:sldId id="318" r:id="rId10"/>
    <p:sldId id="323" r:id="rId11"/>
    <p:sldId id="324" r:id="rId12"/>
    <p:sldId id="325" r:id="rId13"/>
    <p:sldId id="326" r:id="rId14"/>
    <p:sldId id="287" r:id="rId15"/>
    <p:sldId id="288" r:id="rId16"/>
    <p:sldId id="319" r:id="rId17"/>
    <p:sldId id="310" r:id="rId18"/>
    <p:sldId id="272" r:id="rId19"/>
    <p:sldId id="306" r:id="rId20"/>
    <p:sldId id="263" r:id="rId21"/>
    <p:sldId id="262" r:id="rId22"/>
    <p:sldId id="266" r:id="rId23"/>
    <p:sldId id="320" r:id="rId24"/>
    <p:sldId id="314" r:id="rId25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vorčík Tomáš" initials="JT" lastIdx="1" clrIdx="0">
    <p:extLst>
      <p:ext uri="{19B8F6BF-5375-455C-9EA6-DF929625EA0E}">
        <p15:presenceInfo xmlns:p15="http://schemas.microsoft.com/office/powerpoint/2012/main" userId="S-1-5-21-1657599716-2285118414-2049868203-2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66F"/>
    <a:srgbClr val="E7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Hárok1!$A$2</c:f>
              <c:strCache>
                <c:ptCount val="1"/>
                <c:pt idx="0">
                  <c:v>Všetky školy</c:v>
                </c:pt>
              </c:strCache>
            </c:strRef>
          </c:tx>
          <c:explosion val="19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4A1-4322-9DFF-06E661966121}"/>
              </c:ext>
            </c:extLst>
          </c:dPt>
          <c:dPt>
            <c:idx val="1"/>
            <c:bubble3D val="0"/>
            <c:explosion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4A1-4322-9DFF-06E661966121}"/>
              </c:ext>
            </c:extLst>
          </c:dPt>
          <c:dPt>
            <c:idx val="2"/>
            <c:bubble3D val="0"/>
            <c:explosion val="0"/>
            <c:spPr>
              <a:solidFill>
                <a:srgbClr val="E77A1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74A1-4322-9DFF-06E661966121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4A1-4322-9DFF-06E661966121}"/>
              </c:ext>
            </c:extLst>
          </c:dPt>
          <c:dLbls>
            <c:dLbl>
              <c:idx val="0"/>
              <c:layout>
                <c:manualLayout>
                  <c:x val="-7.6175629495031247E-2"/>
                  <c:y val="2.64147980205486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64803323557595"/>
                      <c:h val="0.221291985063276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4A1-4322-9DFF-06E661966121}"/>
                </c:ext>
              </c:extLst>
            </c:dLbl>
            <c:dLbl>
              <c:idx val="1"/>
              <c:layout>
                <c:manualLayout>
                  <c:x val="-8.2705062197599988E-2"/>
                  <c:y val="-7.15298949097910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A1-4322-9DFF-06E661966121}"/>
                </c:ext>
              </c:extLst>
            </c:dLbl>
            <c:dLbl>
              <c:idx val="2"/>
              <c:layout>
                <c:manualLayout>
                  <c:x val="0.28293837067599975"/>
                  <c:y val="0.213267330101533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A1-4322-9DFF-06E661966121}"/>
                </c:ext>
              </c:extLst>
            </c:dLbl>
            <c:dLbl>
              <c:idx val="3"/>
              <c:layout>
                <c:manualLayout>
                  <c:x val="0.11535179727559997"/>
                  <c:y val="-4.42804111346325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A1-4322-9DFF-06E6619661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Hárok1!$B$1:$E$1</c:f>
              <c:strCache>
                <c:ptCount val="4"/>
                <c:pt idx="0">
                  <c:v>Digitální odbornost</c:v>
                </c:pt>
                <c:pt idx="1">
                  <c:v>Digitální gramotnost</c:v>
                </c:pt>
                <c:pt idx="2">
                  <c:v>Digitální povědomí</c:v>
                </c:pt>
                <c:pt idx="3">
                  <c:v>Digitální negramotnost</c:v>
                </c:pt>
              </c:strCache>
            </c:strRef>
          </c:cat>
          <c:val>
            <c:numRef>
              <c:f>Hárok1!$B$2:$E$2</c:f>
              <c:numCache>
                <c:formatCode>General</c:formatCode>
                <c:ptCount val="4"/>
                <c:pt idx="0">
                  <c:v>38</c:v>
                </c:pt>
                <c:pt idx="1">
                  <c:v>96</c:v>
                </c:pt>
                <c:pt idx="2">
                  <c:v>444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1-4322-9DFF-06E6619661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98C8B-C0F6-4369-8FA1-A10C9815F582}" type="doc">
      <dgm:prSet loTypeId="urn:microsoft.com/office/officeart/2005/8/layout/process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78E1C3BD-6842-4094-86C0-DAEDCF6D0BD9}">
      <dgm:prSet phldrT="[Text]"/>
      <dgm:spPr/>
      <dgm:t>
        <a:bodyPr/>
        <a:lstStyle/>
        <a:p>
          <a:r>
            <a:rPr lang="sk-SK" dirty="0"/>
            <a:t>08/2024 - 02/2025</a:t>
          </a:r>
        </a:p>
      </dgm:t>
    </dgm:pt>
    <dgm:pt modelId="{0BB1DBBF-3818-4724-A7FA-0DC4DBD5EBD4}" type="parTrans" cxnId="{309B0605-3C9F-4CC6-A175-022DE882190B}">
      <dgm:prSet/>
      <dgm:spPr/>
      <dgm:t>
        <a:bodyPr/>
        <a:lstStyle/>
        <a:p>
          <a:endParaRPr lang="sk-SK"/>
        </a:p>
      </dgm:t>
    </dgm:pt>
    <dgm:pt modelId="{D30CDF8A-A85B-42F0-AEB2-B26F50E452B5}" type="sibTrans" cxnId="{309B0605-3C9F-4CC6-A175-022DE882190B}">
      <dgm:prSet/>
      <dgm:spPr/>
      <dgm:t>
        <a:bodyPr/>
        <a:lstStyle/>
        <a:p>
          <a:endParaRPr lang="sk-SK"/>
        </a:p>
      </dgm:t>
    </dgm:pt>
    <dgm:pt modelId="{2BB82601-3992-43A6-92FA-45A38DE605D8}">
      <dgm:prSet phldrT="[Text]"/>
      <dgm:spPr/>
      <dgm:t>
        <a:bodyPr/>
        <a:lstStyle/>
        <a:p>
          <a:r>
            <a:rPr lang="sk-SK" dirty="0"/>
            <a:t>02/2025 - 04/2025</a:t>
          </a:r>
        </a:p>
      </dgm:t>
    </dgm:pt>
    <dgm:pt modelId="{0ADA8AB9-15A1-4E60-877C-DD6CA95AFF30}" type="parTrans" cxnId="{CBDA931E-988B-41B4-9592-152FE28EF72C}">
      <dgm:prSet/>
      <dgm:spPr/>
      <dgm:t>
        <a:bodyPr/>
        <a:lstStyle/>
        <a:p>
          <a:endParaRPr lang="sk-SK"/>
        </a:p>
      </dgm:t>
    </dgm:pt>
    <dgm:pt modelId="{109FD9E2-AF22-441F-8106-E5AAC8CC0B36}" type="sibTrans" cxnId="{CBDA931E-988B-41B4-9592-152FE28EF72C}">
      <dgm:prSet/>
      <dgm:spPr/>
      <dgm:t>
        <a:bodyPr/>
        <a:lstStyle/>
        <a:p>
          <a:endParaRPr lang="sk-SK"/>
        </a:p>
      </dgm:t>
    </dgm:pt>
    <dgm:pt modelId="{6EA957E4-6775-4E15-B188-81483D679FA4}">
      <dgm:prSet phldrT="[Text]"/>
      <dgm:spPr/>
      <dgm:t>
        <a:bodyPr/>
        <a:lstStyle/>
        <a:p>
          <a:r>
            <a:rPr lang="sk-SK" dirty="0"/>
            <a:t>02/2025 – 06/2025</a:t>
          </a:r>
        </a:p>
      </dgm:t>
    </dgm:pt>
    <dgm:pt modelId="{CC0739B2-B8DA-4C1D-B01C-C726FED315B7}" type="parTrans" cxnId="{57F12CD7-2393-4196-BB2E-727F68262CB0}">
      <dgm:prSet/>
      <dgm:spPr/>
      <dgm:t>
        <a:bodyPr/>
        <a:lstStyle/>
        <a:p>
          <a:endParaRPr lang="sk-SK"/>
        </a:p>
      </dgm:t>
    </dgm:pt>
    <dgm:pt modelId="{B753EB53-34E9-4AA9-B497-5BC06F00B432}" type="sibTrans" cxnId="{57F12CD7-2393-4196-BB2E-727F68262CB0}">
      <dgm:prSet/>
      <dgm:spPr/>
      <dgm:t>
        <a:bodyPr/>
        <a:lstStyle/>
        <a:p>
          <a:endParaRPr lang="sk-SK"/>
        </a:p>
      </dgm:t>
    </dgm:pt>
    <dgm:pt modelId="{64BAFDE2-ADC7-4787-A9F8-3B9ED142CFCD}">
      <dgm:prSet phldrT="[Text]"/>
      <dgm:spPr/>
      <dgm:t>
        <a:bodyPr/>
        <a:lstStyle/>
        <a:p>
          <a:r>
            <a:rPr lang="sk-SK" dirty="0"/>
            <a:t>09/2025 – 06/2026</a:t>
          </a:r>
        </a:p>
      </dgm:t>
    </dgm:pt>
    <dgm:pt modelId="{15C63510-8355-488B-859D-5E744B00CD29}" type="parTrans" cxnId="{5017C49F-1796-419D-9357-3843B4751797}">
      <dgm:prSet/>
      <dgm:spPr/>
      <dgm:t>
        <a:bodyPr/>
        <a:lstStyle/>
        <a:p>
          <a:endParaRPr lang="sk-SK"/>
        </a:p>
      </dgm:t>
    </dgm:pt>
    <dgm:pt modelId="{F40884D6-897E-4D8F-BAB5-A8156A9B2027}" type="sibTrans" cxnId="{5017C49F-1796-419D-9357-3843B4751797}">
      <dgm:prSet/>
      <dgm:spPr/>
      <dgm:t>
        <a:bodyPr/>
        <a:lstStyle/>
        <a:p>
          <a:endParaRPr lang="sk-SK"/>
        </a:p>
      </dgm:t>
    </dgm:pt>
    <dgm:pt modelId="{C032AD23-73F2-44C5-9B02-2D2AA03BC7A1}">
      <dgm:prSet/>
      <dgm:spPr/>
      <dgm:t>
        <a:bodyPr/>
        <a:lstStyle/>
        <a:p>
          <a:r>
            <a:rPr lang="es-ES" b="1" dirty="0" err="1"/>
            <a:t>Tvorba</a:t>
          </a:r>
          <a:r>
            <a:rPr lang="es-ES" b="1" dirty="0"/>
            <a:t> </a:t>
          </a:r>
          <a:r>
            <a:rPr lang="es-ES" b="1" dirty="0" err="1"/>
            <a:t>studijních</a:t>
          </a:r>
          <a:r>
            <a:rPr lang="es-ES" b="1" dirty="0"/>
            <a:t> </a:t>
          </a:r>
          <a:r>
            <a:rPr lang="es-ES" b="1" dirty="0" err="1"/>
            <a:t>materiálů</a:t>
          </a:r>
          <a:r>
            <a:rPr lang="es-ES" b="1" dirty="0"/>
            <a:t> a </a:t>
          </a:r>
          <a:r>
            <a:rPr lang="es-ES" b="1" dirty="0" err="1"/>
            <a:t>jejich</a:t>
          </a:r>
          <a:r>
            <a:rPr lang="es-ES" b="1" dirty="0"/>
            <a:t> </a:t>
          </a:r>
          <a:r>
            <a:rPr lang="es-ES" b="1" dirty="0" err="1"/>
            <a:t>digitalizace</a:t>
          </a:r>
          <a:r>
            <a:rPr lang="es-ES" b="1" dirty="0"/>
            <a:t>, </a:t>
          </a:r>
          <a:r>
            <a:rPr lang="es-ES" b="1" dirty="0" err="1"/>
            <a:t>vytvoření</a:t>
          </a:r>
          <a:r>
            <a:rPr lang="es-ES" b="1" dirty="0"/>
            <a:t> e-</a:t>
          </a:r>
          <a:r>
            <a:rPr lang="es-ES" b="1" dirty="0" err="1"/>
            <a:t>learningu</a:t>
          </a:r>
          <a:endParaRPr lang="sk-SK" b="1" dirty="0"/>
        </a:p>
      </dgm:t>
    </dgm:pt>
    <dgm:pt modelId="{510E6F36-AA4D-49F0-88F6-ED6B7517ABE6}" type="parTrans" cxnId="{987381A7-1175-4DEC-B144-F06E86ADBE97}">
      <dgm:prSet/>
      <dgm:spPr/>
      <dgm:t>
        <a:bodyPr/>
        <a:lstStyle/>
        <a:p>
          <a:endParaRPr lang="sk-SK"/>
        </a:p>
      </dgm:t>
    </dgm:pt>
    <dgm:pt modelId="{62556DFB-BA0B-4F7C-8146-341DDA7296F7}" type="sibTrans" cxnId="{987381A7-1175-4DEC-B144-F06E86ADBE97}">
      <dgm:prSet/>
      <dgm:spPr/>
      <dgm:t>
        <a:bodyPr/>
        <a:lstStyle/>
        <a:p>
          <a:endParaRPr lang="sk-SK"/>
        </a:p>
      </dgm:t>
    </dgm:pt>
    <dgm:pt modelId="{1A0462AC-4A91-4DA7-A09C-9917AF697789}">
      <dgm:prSet/>
      <dgm:spPr/>
      <dgm:t>
        <a:bodyPr/>
        <a:lstStyle/>
        <a:p>
          <a:r>
            <a:rPr lang="cs-CZ" b="1" dirty="0"/>
            <a:t>Další vzdělávání pedagogických pracovníků, příprava a testování učitelů v systému ECDL / ICDL</a:t>
          </a:r>
          <a:endParaRPr lang="sk-SK" b="1" dirty="0"/>
        </a:p>
      </dgm:t>
    </dgm:pt>
    <dgm:pt modelId="{886CFB8C-7E03-494E-AD50-E977EA39168B}" type="parTrans" cxnId="{E8A49F85-022E-4417-8A2F-C6CE94FB0FAD}">
      <dgm:prSet/>
      <dgm:spPr/>
      <dgm:t>
        <a:bodyPr/>
        <a:lstStyle/>
        <a:p>
          <a:endParaRPr lang="sk-SK"/>
        </a:p>
      </dgm:t>
    </dgm:pt>
    <dgm:pt modelId="{147C87F4-2975-4EA1-8669-27DB156AC071}" type="sibTrans" cxnId="{E8A49F85-022E-4417-8A2F-C6CE94FB0FAD}">
      <dgm:prSet/>
      <dgm:spPr/>
      <dgm:t>
        <a:bodyPr/>
        <a:lstStyle/>
        <a:p>
          <a:endParaRPr lang="sk-SK"/>
        </a:p>
      </dgm:t>
    </dgm:pt>
    <dgm:pt modelId="{2B4E49E0-DBEE-44EE-A556-873607C1ACCC}">
      <dgm:prSet/>
      <dgm:spPr/>
      <dgm:t>
        <a:bodyPr/>
        <a:lstStyle/>
        <a:p>
          <a:r>
            <a:rPr lang="cs-CZ" b="1" dirty="0"/>
            <a:t>Příprava a testování žáků v systému ECDL / ICDL</a:t>
          </a:r>
          <a:endParaRPr lang="sk-SK" b="1" dirty="0"/>
        </a:p>
      </dgm:t>
    </dgm:pt>
    <dgm:pt modelId="{FA336E05-B9A0-4353-8E7D-105DA6DD5225}" type="parTrans" cxnId="{16CDB25C-1291-4B5A-BD5C-CB3385CA5633}">
      <dgm:prSet/>
      <dgm:spPr/>
      <dgm:t>
        <a:bodyPr/>
        <a:lstStyle/>
        <a:p>
          <a:endParaRPr lang="sk-SK"/>
        </a:p>
      </dgm:t>
    </dgm:pt>
    <dgm:pt modelId="{B1A36BA7-441F-4ADF-85FE-AFAFC0268E62}" type="sibTrans" cxnId="{16CDB25C-1291-4B5A-BD5C-CB3385CA5633}">
      <dgm:prSet/>
      <dgm:spPr/>
      <dgm:t>
        <a:bodyPr/>
        <a:lstStyle/>
        <a:p>
          <a:endParaRPr lang="sk-SK"/>
        </a:p>
      </dgm:t>
    </dgm:pt>
    <dgm:pt modelId="{FD46AB32-6BE5-44A0-A0B3-4F8E8383F8FD}">
      <dgm:prSet/>
      <dgm:spPr/>
      <dgm:t>
        <a:bodyPr/>
        <a:lstStyle/>
        <a:p>
          <a:r>
            <a:rPr lang="cs-CZ" b="1" dirty="0"/>
            <a:t>Akreditace testovacího střediska ECDL / ICDL</a:t>
          </a:r>
          <a:endParaRPr lang="sk-SK" b="1" dirty="0"/>
        </a:p>
      </dgm:t>
    </dgm:pt>
    <dgm:pt modelId="{B0ECA4EE-4453-46C8-A26B-A9EF882637FD}" type="sibTrans" cxnId="{862EC4F6-544F-4B16-9573-CD31136A03DB}">
      <dgm:prSet/>
      <dgm:spPr/>
      <dgm:t>
        <a:bodyPr/>
        <a:lstStyle/>
        <a:p>
          <a:endParaRPr lang="sk-SK"/>
        </a:p>
      </dgm:t>
    </dgm:pt>
    <dgm:pt modelId="{1281E1F7-7900-4D4F-BA56-04F35818DA24}" type="parTrans" cxnId="{862EC4F6-544F-4B16-9573-CD31136A03DB}">
      <dgm:prSet/>
      <dgm:spPr/>
      <dgm:t>
        <a:bodyPr/>
        <a:lstStyle/>
        <a:p>
          <a:endParaRPr lang="sk-SK"/>
        </a:p>
      </dgm:t>
    </dgm:pt>
    <dgm:pt modelId="{63DAB811-51D8-4397-9D8F-AA701B7B214A}" type="pres">
      <dgm:prSet presAssocID="{B1598C8B-C0F6-4369-8FA1-A10C9815F582}" presName="linearFlow" presStyleCnt="0">
        <dgm:presLayoutVars>
          <dgm:resizeHandles val="exact"/>
        </dgm:presLayoutVars>
      </dgm:prSet>
      <dgm:spPr/>
    </dgm:pt>
    <dgm:pt modelId="{144C4DD6-18D2-43CC-8BCE-59277FB90CF9}" type="pres">
      <dgm:prSet presAssocID="{78E1C3BD-6842-4094-86C0-DAEDCF6D0BD9}" presName="node" presStyleLbl="node1" presStyleIdx="0" presStyleCnt="4" custScaleX="123968">
        <dgm:presLayoutVars>
          <dgm:bulletEnabled val="1"/>
        </dgm:presLayoutVars>
      </dgm:prSet>
      <dgm:spPr/>
    </dgm:pt>
    <dgm:pt modelId="{7BCDB16E-5AFB-4914-96F1-D975E5485619}" type="pres">
      <dgm:prSet presAssocID="{D30CDF8A-A85B-42F0-AEB2-B26F50E452B5}" presName="sibTrans" presStyleLbl="sibTrans2D1" presStyleIdx="0" presStyleCnt="3"/>
      <dgm:spPr/>
    </dgm:pt>
    <dgm:pt modelId="{AAF1914C-7EA3-4DE7-B3BA-56707D4D9599}" type="pres">
      <dgm:prSet presAssocID="{D30CDF8A-A85B-42F0-AEB2-B26F50E452B5}" presName="connectorText" presStyleLbl="sibTrans2D1" presStyleIdx="0" presStyleCnt="3"/>
      <dgm:spPr/>
    </dgm:pt>
    <dgm:pt modelId="{7855B262-3961-439F-BA79-DC89A7B6AC03}" type="pres">
      <dgm:prSet presAssocID="{2BB82601-3992-43A6-92FA-45A38DE605D8}" presName="node" presStyleLbl="node1" presStyleIdx="1" presStyleCnt="4" custScaleX="123968">
        <dgm:presLayoutVars>
          <dgm:bulletEnabled val="1"/>
        </dgm:presLayoutVars>
      </dgm:prSet>
      <dgm:spPr/>
    </dgm:pt>
    <dgm:pt modelId="{0BDDB4B7-670A-44A5-A25E-EA71E574D124}" type="pres">
      <dgm:prSet presAssocID="{109FD9E2-AF22-441F-8106-E5AAC8CC0B36}" presName="sibTrans" presStyleLbl="sibTrans2D1" presStyleIdx="1" presStyleCnt="3"/>
      <dgm:spPr/>
    </dgm:pt>
    <dgm:pt modelId="{B7A9F830-2DB0-4B9D-9D65-7BC443EE8E4B}" type="pres">
      <dgm:prSet presAssocID="{109FD9E2-AF22-441F-8106-E5AAC8CC0B36}" presName="connectorText" presStyleLbl="sibTrans2D1" presStyleIdx="1" presStyleCnt="3"/>
      <dgm:spPr/>
    </dgm:pt>
    <dgm:pt modelId="{D03B99CF-1FD9-4990-B407-A852A120EDD2}" type="pres">
      <dgm:prSet presAssocID="{6EA957E4-6775-4E15-B188-81483D679FA4}" presName="node" presStyleLbl="node1" presStyleIdx="2" presStyleCnt="4" custScaleX="123968">
        <dgm:presLayoutVars>
          <dgm:bulletEnabled val="1"/>
        </dgm:presLayoutVars>
      </dgm:prSet>
      <dgm:spPr/>
    </dgm:pt>
    <dgm:pt modelId="{2A4AF674-257F-482A-9674-EA9B92A1B78A}" type="pres">
      <dgm:prSet presAssocID="{B753EB53-34E9-4AA9-B497-5BC06F00B432}" presName="sibTrans" presStyleLbl="sibTrans2D1" presStyleIdx="2" presStyleCnt="3"/>
      <dgm:spPr/>
    </dgm:pt>
    <dgm:pt modelId="{4DA19644-6940-48B6-9F30-46A85D254589}" type="pres">
      <dgm:prSet presAssocID="{B753EB53-34E9-4AA9-B497-5BC06F00B432}" presName="connectorText" presStyleLbl="sibTrans2D1" presStyleIdx="2" presStyleCnt="3"/>
      <dgm:spPr/>
    </dgm:pt>
    <dgm:pt modelId="{12EA726B-F4C9-41C6-BA2A-004664DA4C79}" type="pres">
      <dgm:prSet presAssocID="{64BAFDE2-ADC7-4787-A9F8-3B9ED142CFCD}" presName="node" presStyleLbl="node1" presStyleIdx="3" presStyleCnt="4" custScaleX="123968">
        <dgm:presLayoutVars>
          <dgm:bulletEnabled val="1"/>
        </dgm:presLayoutVars>
      </dgm:prSet>
      <dgm:spPr/>
    </dgm:pt>
  </dgm:ptLst>
  <dgm:cxnLst>
    <dgm:cxn modelId="{309B0605-3C9F-4CC6-A175-022DE882190B}" srcId="{B1598C8B-C0F6-4369-8FA1-A10C9815F582}" destId="{78E1C3BD-6842-4094-86C0-DAEDCF6D0BD9}" srcOrd="0" destOrd="0" parTransId="{0BB1DBBF-3818-4724-A7FA-0DC4DBD5EBD4}" sibTransId="{D30CDF8A-A85B-42F0-AEB2-B26F50E452B5}"/>
    <dgm:cxn modelId="{C4DE1408-E5C9-4322-89F8-033DD27F55AB}" type="presOf" srcId="{D30CDF8A-A85B-42F0-AEB2-B26F50E452B5}" destId="{7BCDB16E-5AFB-4914-96F1-D975E5485619}" srcOrd="0" destOrd="0" presId="urn:microsoft.com/office/officeart/2005/8/layout/process2"/>
    <dgm:cxn modelId="{3153CF09-3A1C-48C1-9F3F-B87FCF6507AA}" type="presOf" srcId="{B1598C8B-C0F6-4369-8FA1-A10C9815F582}" destId="{63DAB811-51D8-4397-9D8F-AA701B7B214A}" srcOrd="0" destOrd="0" presId="urn:microsoft.com/office/officeart/2005/8/layout/process2"/>
    <dgm:cxn modelId="{79C86A0A-7FBE-48F1-B385-A9489867D239}" type="presOf" srcId="{2B4E49E0-DBEE-44EE-A556-873607C1ACCC}" destId="{12EA726B-F4C9-41C6-BA2A-004664DA4C79}" srcOrd="0" destOrd="1" presId="urn:microsoft.com/office/officeart/2005/8/layout/process2"/>
    <dgm:cxn modelId="{C6F34B15-ED13-4809-802F-B37C1C2817D7}" type="presOf" srcId="{109FD9E2-AF22-441F-8106-E5AAC8CC0B36}" destId="{B7A9F830-2DB0-4B9D-9D65-7BC443EE8E4B}" srcOrd="1" destOrd="0" presId="urn:microsoft.com/office/officeart/2005/8/layout/process2"/>
    <dgm:cxn modelId="{CBDA931E-988B-41B4-9592-152FE28EF72C}" srcId="{B1598C8B-C0F6-4369-8FA1-A10C9815F582}" destId="{2BB82601-3992-43A6-92FA-45A38DE605D8}" srcOrd="1" destOrd="0" parTransId="{0ADA8AB9-15A1-4E60-877C-DD6CA95AFF30}" sibTransId="{109FD9E2-AF22-441F-8106-E5AAC8CC0B36}"/>
    <dgm:cxn modelId="{811C7621-C864-483C-BF16-2E555A03A665}" type="presOf" srcId="{2BB82601-3992-43A6-92FA-45A38DE605D8}" destId="{7855B262-3961-439F-BA79-DC89A7B6AC03}" srcOrd="0" destOrd="0" presId="urn:microsoft.com/office/officeart/2005/8/layout/process2"/>
    <dgm:cxn modelId="{16CDB25C-1291-4B5A-BD5C-CB3385CA5633}" srcId="{64BAFDE2-ADC7-4787-A9F8-3B9ED142CFCD}" destId="{2B4E49E0-DBEE-44EE-A556-873607C1ACCC}" srcOrd="0" destOrd="0" parTransId="{FA336E05-B9A0-4353-8E7D-105DA6DD5225}" sibTransId="{B1A36BA7-441F-4ADF-85FE-AFAFC0268E62}"/>
    <dgm:cxn modelId="{DC3DEC62-76C4-456A-B8C0-CB2EBE7095CB}" type="presOf" srcId="{B753EB53-34E9-4AA9-B497-5BC06F00B432}" destId="{4DA19644-6940-48B6-9F30-46A85D254589}" srcOrd="1" destOrd="0" presId="urn:microsoft.com/office/officeart/2005/8/layout/process2"/>
    <dgm:cxn modelId="{DA230F7F-056F-4D1B-9A38-8D1D13BF4CFC}" type="presOf" srcId="{1A0462AC-4A91-4DA7-A09C-9917AF697789}" destId="{D03B99CF-1FD9-4990-B407-A852A120EDD2}" srcOrd="0" destOrd="1" presId="urn:microsoft.com/office/officeart/2005/8/layout/process2"/>
    <dgm:cxn modelId="{E8A49F85-022E-4417-8A2F-C6CE94FB0FAD}" srcId="{6EA957E4-6775-4E15-B188-81483D679FA4}" destId="{1A0462AC-4A91-4DA7-A09C-9917AF697789}" srcOrd="0" destOrd="0" parTransId="{886CFB8C-7E03-494E-AD50-E977EA39168B}" sibTransId="{147C87F4-2975-4EA1-8669-27DB156AC071}"/>
    <dgm:cxn modelId="{95C2C486-BF00-46E5-BDCC-0578D31E3B93}" type="presOf" srcId="{78E1C3BD-6842-4094-86C0-DAEDCF6D0BD9}" destId="{144C4DD6-18D2-43CC-8BCE-59277FB90CF9}" srcOrd="0" destOrd="0" presId="urn:microsoft.com/office/officeart/2005/8/layout/process2"/>
    <dgm:cxn modelId="{8A104C93-92BB-4C7E-B92A-AD378E35E202}" type="presOf" srcId="{FD46AB32-6BE5-44A0-A0B3-4F8E8383F8FD}" destId="{7855B262-3961-439F-BA79-DC89A7B6AC03}" srcOrd="0" destOrd="1" presId="urn:microsoft.com/office/officeart/2005/8/layout/process2"/>
    <dgm:cxn modelId="{936C219B-F847-446C-9F1B-C235A30549AF}" type="presOf" srcId="{B753EB53-34E9-4AA9-B497-5BC06F00B432}" destId="{2A4AF674-257F-482A-9674-EA9B92A1B78A}" srcOrd="0" destOrd="0" presId="urn:microsoft.com/office/officeart/2005/8/layout/process2"/>
    <dgm:cxn modelId="{5017C49F-1796-419D-9357-3843B4751797}" srcId="{B1598C8B-C0F6-4369-8FA1-A10C9815F582}" destId="{64BAFDE2-ADC7-4787-A9F8-3B9ED142CFCD}" srcOrd="3" destOrd="0" parTransId="{15C63510-8355-488B-859D-5E744B00CD29}" sibTransId="{F40884D6-897E-4D8F-BAB5-A8156A9B2027}"/>
    <dgm:cxn modelId="{CD47E4A2-5A8A-4AE8-91F8-DD45F366E2B5}" type="presOf" srcId="{C032AD23-73F2-44C5-9B02-2D2AA03BC7A1}" destId="{144C4DD6-18D2-43CC-8BCE-59277FB90CF9}" srcOrd="0" destOrd="1" presId="urn:microsoft.com/office/officeart/2005/8/layout/process2"/>
    <dgm:cxn modelId="{987381A7-1175-4DEC-B144-F06E86ADBE97}" srcId="{78E1C3BD-6842-4094-86C0-DAEDCF6D0BD9}" destId="{C032AD23-73F2-44C5-9B02-2D2AA03BC7A1}" srcOrd="0" destOrd="0" parTransId="{510E6F36-AA4D-49F0-88F6-ED6B7517ABE6}" sibTransId="{62556DFB-BA0B-4F7C-8146-341DDA7296F7}"/>
    <dgm:cxn modelId="{9E383ABF-48FA-453E-ADC0-F8E2C0F8C674}" type="presOf" srcId="{109FD9E2-AF22-441F-8106-E5AAC8CC0B36}" destId="{0BDDB4B7-670A-44A5-A25E-EA71E574D124}" srcOrd="0" destOrd="0" presId="urn:microsoft.com/office/officeart/2005/8/layout/process2"/>
    <dgm:cxn modelId="{52D30AC1-2B03-435B-8CA1-F58BCE0DFB58}" type="presOf" srcId="{6EA957E4-6775-4E15-B188-81483D679FA4}" destId="{D03B99CF-1FD9-4990-B407-A852A120EDD2}" srcOrd="0" destOrd="0" presId="urn:microsoft.com/office/officeart/2005/8/layout/process2"/>
    <dgm:cxn modelId="{57F12CD7-2393-4196-BB2E-727F68262CB0}" srcId="{B1598C8B-C0F6-4369-8FA1-A10C9815F582}" destId="{6EA957E4-6775-4E15-B188-81483D679FA4}" srcOrd="2" destOrd="0" parTransId="{CC0739B2-B8DA-4C1D-B01C-C726FED315B7}" sibTransId="{B753EB53-34E9-4AA9-B497-5BC06F00B432}"/>
    <dgm:cxn modelId="{E75EF5D9-FC83-40DD-A0A0-B8763B08196A}" type="presOf" srcId="{64BAFDE2-ADC7-4787-A9F8-3B9ED142CFCD}" destId="{12EA726B-F4C9-41C6-BA2A-004664DA4C79}" srcOrd="0" destOrd="0" presId="urn:microsoft.com/office/officeart/2005/8/layout/process2"/>
    <dgm:cxn modelId="{862EC4F6-544F-4B16-9573-CD31136A03DB}" srcId="{2BB82601-3992-43A6-92FA-45A38DE605D8}" destId="{FD46AB32-6BE5-44A0-A0B3-4F8E8383F8FD}" srcOrd="0" destOrd="0" parTransId="{1281E1F7-7900-4D4F-BA56-04F35818DA24}" sibTransId="{B0ECA4EE-4453-46C8-A26B-A9EF882637FD}"/>
    <dgm:cxn modelId="{5C5B77FB-64BB-452C-A055-AEB1A7D17FAA}" type="presOf" srcId="{D30CDF8A-A85B-42F0-AEB2-B26F50E452B5}" destId="{AAF1914C-7EA3-4DE7-B3BA-56707D4D9599}" srcOrd="1" destOrd="0" presId="urn:microsoft.com/office/officeart/2005/8/layout/process2"/>
    <dgm:cxn modelId="{A498AC1C-F6CC-41D1-BB65-B5DD9CCE03C1}" type="presParOf" srcId="{63DAB811-51D8-4397-9D8F-AA701B7B214A}" destId="{144C4DD6-18D2-43CC-8BCE-59277FB90CF9}" srcOrd="0" destOrd="0" presId="urn:microsoft.com/office/officeart/2005/8/layout/process2"/>
    <dgm:cxn modelId="{301DB6E7-C354-4162-AEFF-B2BBB727F57E}" type="presParOf" srcId="{63DAB811-51D8-4397-9D8F-AA701B7B214A}" destId="{7BCDB16E-5AFB-4914-96F1-D975E5485619}" srcOrd="1" destOrd="0" presId="urn:microsoft.com/office/officeart/2005/8/layout/process2"/>
    <dgm:cxn modelId="{D6283BFA-F0FF-4EB9-BD83-141A15AC6685}" type="presParOf" srcId="{7BCDB16E-5AFB-4914-96F1-D975E5485619}" destId="{AAF1914C-7EA3-4DE7-B3BA-56707D4D9599}" srcOrd="0" destOrd="0" presId="urn:microsoft.com/office/officeart/2005/8/layout/process2"/>
    <dgm:cxn modelId="{7C7A6B5F-2231-487E-9D1E-F7B7AD42F66B}" type="presParOf" srcId="{63DAB811-51D8-4397-9D8F-AA701B7B214A}" destId="{7855B262-3961-439F-BA79-DC89A7B6AC03}" srcOrd="2" destOrd="0" presId="urn:microsoft.com/office/officeart/2005/8/layout/process2"/>
    <dgm:cxn modelId="{A7E06F8D-4E63-47C7-9D96-16408D75E7A5}" type="presParOf" srcId="{63DAB811-51D8-4397-9D8F-AA701B7B214A}" destId="{0BDDB4B7-670A-44A5-A25E-EA71E574D124}" srcOrd="3" destOrd="0" presId="urn:microsoft.com/office/officeart/2005/8/layout/process2"/>
    <dgm:cxn modelId="{28077A0E-9245-4F0C-8D48-3D8BAF5D2482}" type="presParOf" srcId="{0BDDB4B7-670A-44A5-A25E-EA71E574D124}" destId="{B7A9F830-2DB0-4B9D-9D65-7BC443EE8E4B}" srcOrd="0" destOrd="0" presId="urn:microsoft.com/office/officeart/2005/8/layout/process2"/>
    <dgm:cxn modelId="{445357F4-E1F9-40F5-9D85-6E6E72C50590}" type="presParOf" srcId="{63DAB811-51D8-4397-9D8F-AA701B7B214A}" destId="{D03B99CF-1FD9-4990-B407-A852A120EDD2}" srcOrd="4" destOrd="0" presId="urn:microsoft.com/office/officeart/2005/8/layout/process2"/>
    <dgm:cxn modelId="{FDB0C1F5-D1B2-44DC-91DD-74779E8773D0}" type="presParOf" srcId="{63DAB811-51D8-4397-9D8F-AA701B7B214A}" destId="{2A4AF674-257F-482A-9674-EA9B92A1B78A}" srcOrd="5" destOrd="0" presId="urn:microsoft.com/office/officeart/2005/8/layout/process2"/>
    <dgm:cxn modelId="{714FC8EC-C260-48E9-8BED-1ACA0ADB12FD}" type="presParOf" srcId="{2A4AF674-257F-482A-9674-EA9B92A1B78A}" destId="{4DA19644-6940-48B6-9F30-46A85D254589}" srcOrd="0" destOrd="0" presId="urn:microsoft.com/office/officeart/2005/8/layout/process2"/>
    <dgm:cxn modelId="{C8381ACD-9F38-40EC-B53F-AD81552811B9}" type="presParOf" srcId="{63DAB811-51D8-4397-9D8F-AA701B7B214A}" destId="{12EA726B-F4C9-41C6-BA2A-004664DA4C7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1CCA8-DD58-4944-9C65-0ADAB0AC59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880211-B0DA-43EE-8657-1ACB8C180EF6}">
      <dgm:prSet custT="1"/>
      <dgm:spPr/>
      <dgm:t>
        <a:bodyPr/>
        <a:lstStyle/>
        <a:p>
          <a:pPr rtl="0"/>
          <a:r>
            <a:rPr lang="cs-CZ" sz="1600" b="1" dirty="0">
              <a:latin typeface="Calibri Light" panose="020F0302020204030204"/>
            </a:rPr>
            <a:t>Využití výukových materiálů založených na mezinárodně platných sylabech</a:t>
          </a:r>
          <a:endParaRPr lang="en-US" sz="1600" b="1" dirty="0"/>
        </a:p>
      </dgm:t>
    </dgm:pt>
    <dgm:pt modelId="{52F10475-65A1-4B0E-8A7B-11A4C885070B}" type="parTrans" cxnId="{BAD80DB9-9FE3-4C0D-B9E6-D26807ED31C1}">
      <dgm:prSet/>
      <dgm:spPr/>
      <dgm:t>
        <a:bodyPr/>
        <a:lstStyle/>
        <a:p>
          <a:endParaRPr lang="en-US" sz="1600" b="1"/>
        </a:p>
      </dgm:t>
    </dgm:pt>
    <dgm:pt modelId="{63E33A09-C44C-477B-BA89-AABCEDFD5AB9}" type="sibTrans" cxnId="{BAD80DB9-9FE3-4C0D-B9E6-D26807ED31C1}">
      <dgm:prSet/>
      <dgm:spPr/>
      <dgm:t>
        <a:bodyPr/>
        <a:lstStyle/>
        <a:p>
          <a:endParaRPr lang="en-US" sz="1600" b="1"/>
        </a:p>
      </dgm:t>
    </dgm:pt>
    <dgm:pt modelId="{F183672D-0858-40B6-A72B-3B1E0F64D241}">
      <dgm:prSet custT="1"/>
      <dgm:spPr/>
      <dgm:t>
        <a:bodyPr/>
        <a:lstStyle/>
        <a:p>
          <a:pPr rtl="0"/>
          <a:r>
            <a:rPr lang="cs-CZ" sz="1600" b="1" dirty="0">
              <a:latin typeface="Calibri Light" panose="020F0302020204030204"/>
            </a:rPr>
            <a:t>Příprava učitelů na profesionální úrovni</a:t>
          </a:r>
          <a:endParaRPr lang="en-US" sz="1600" b="1" dirty="0"/>
        </a:p>
      </dgm:t>
    </dgm:pt>
    <dgm:pt modelId="{B2A664CC-397B-42E8-A687-03FD3BCA57C9}" type="sibTrans" cxnId="{8ED3C92B-F28C-4DC5-B292-19D1A2069576}">
      <dgm:prSet/>
      <dgm:spPr/>
      <dgm:t>
        <a:bodyPr/>
        <a:lstStyle/>
        <a:p>
          <a:endParaRPr lang="en-US" sz="1600" b="1"/>
        </a:p>
      </dgm:t>
    </dgm:pt>
    <dgm:pt modelId="{CB49E94E-0967-420C-91DC-8AF926D6829F}" type="parTrans" cxnId="{8ED3C92B-F28C-4DC5-B292-19D1A2069576}">
      <dgm:prSet/>
      <dgm:spPr/>
      <dgm:t>
        <a:bodyPr/>
        <a:lstStyle/>
        <a:p>
          <a:endParaRPr lang="en-US" sz="1600" b="1"/>
        </a:p>
      </dgm:t>
    </dgm:pt>
    <dgm:pt modelId="{A5CB1FA1-A33C-4E1C-BF71-4BEA4E369788}">
      <dgm:prSet custT="1"/>
      <dgm:spPr/>
      <dgm:t>
        <a:bodyPr/>
        <a:lstStyle/>
        <a:p>
          <a:pPr rtl="0"/>
          <a:r>
            <a:rPr lang="cs-CZ" sz="1600" b="1" dirty="0">
              <a:latin typeface="Calibri Light" panose="020F0302020204030204"/>
            </a:rPr>
            <a:t>Vzdělávání žáků učiteli, kteří jsou držiteli oprávněni akreditovaných testerů v systému ECDL / ICDL</a:t>
          </a:r>
          <a:endParaRPr lang="en-US" sz="1600" b="1" dirty="0"/>
        </a:p>
      </dgm:t>
    </dgm:pt>
    <dgm:pt modelId="{33427B8E-14BE-4911-A05D-608453BF674B}" type="sibTrans" cxnId="{96DEB45C-5FAD-4E65-B45E-7160612EF61E}">
      <dgm:prSet/>
      <dgm:spPr/>
      <dgm:t>
        <a:bodyPr/>
        <a:lstStyle/>
        <a:p>
          <a:endParaRPr lang="en-US" sz="1600" b="1"/>
        </a:p>
      </dgm:t>
    </dgm:pt>
    <dgm:pt modelId="{22F064D8-8364-4B0D-B390-4DFD9A096CC4}" type="parTrans" cxnId="{96DEB45C-5FAD-4E65-B45E-7160612EF61E}">
      <dgm:prSet/>
      <dgm:spPr/>
      <dgm:t>
        <a:bodyPr/>
        <a:lstStyle/>
        <a:p>
          <a:endParaRPr lang="en-US" sz="1600" b="1"/>
        </a:p>
      </dgm:t>
    </dgm:pt>
    <dgm:pt modelId="{F93BCAEF-172F-479B-B263-790CC6430CF7}">
      <dgm:prSet custT="1"/>
      <dgm:spPr/>
      <dgm:t>
        <a:bodyPr/>
        <a:lstStyle/>
        <a:p>
          <a:pPr rtl="0"/>
          <a:r>
            <a:rPr lang="cs-CZ" sz="1600" b="1" dirty="0">
              <a:latin typeface="Calibri Light" panose="020F0302020204030204"/>
            </a:rPr>
            <a:t>Získání mezinárodně platného certifikátu žáky v průběhu studia</a:t>
          </a:r>
          <a:endParaRPr lang="en-US" sz="1600" b="1" dirty="0"/>
        </a:p>
      </dgm:t>
    </dgm:pt>
    <dgm:pt modelId="{A324C497-888A-49DD-A4B9-389E4EA78A16}" type="sibTrans" cxnId="{7B02AC0C-F465-4A96-8520-BCA6027AFF95}">
      <dgm:prSet/>
      <dgm:spPr/>
      <dgm:t>
        <a:bodyPr/>
        <a:lstStyle/>
        <a:p>
          <a:endParaRPr lang="en-US" sz="1600" b="1"/>
        </a:p>
      </dgm:t>
    </dgm:pt>
    <dgm:pt modelId="{94B84255-36CF-4599-BD8F-64B451FF9930}" type="parTrans" cxnId="{7B02AC0C-F465-4A96-8520-BCA6027AFF95}">
      <dgm:prSet/>
      <dgm:spPr/>
      <dgm:t>
        <a:bodyPr/>
        <a:lstStyle/>
        <a:p>
          <a:endParaRPr lang="en-US" sz="1600" b="1"/>
        </a:p>
      </dgm:t>
    </dgm:pt>
    <dgm:pt modelId="{8314E17F-F79E-42BF-9608-D0BC2F2FA704}">
      <dgm:prSet custT="1"/>
      <dgm:spPr/>
      <dgm:t>
        <a:bodyPr/>
        <a:lstStyle/>
        <a:p>
          <a:pPr rtl="0"/>
          <a:r>
            <a:rPr lang="cs-CZ" sz="1600" b="1" dirty="0">
              <a:latin typeface="Calibri Light" panose="020F0302020204030204"/>
            </a:rPr>
            <a:t>Možnost využití systému vzdělávání jako náhrady za maturitní zkoušku</a:t>
          </a:r>
          <a:endParaRPr lang="en-US" sz="1600" b="1" dirty="0"/>
        </a:p>
      </dgm:t>
    </dgm:pt>
    <dgm:pt modelId="{D8DE00FC-BB08-40EA-AD65-1A92262E2A95}" type="sibTrans" cxnId="{943B4EF1-01FA-498A-AC82-9F0181D79367}">
      <dgm:prSet/>
      <dgm:spPr/>
      <dgm:t>
        <a:bodyPr/>
        <a:lstStyle/>
        <a:p>
          <a:endParaRPr lang="en-US" sz="1600" b="1"/>
        </a:p>
      </dgm:t>
    </dgm:pt>
    <dgm:pt modelId="{8A45E0AB-6EBF-40CD-8CD9-ED0FECDED3B5}" type="parTrans" cxnId="{943B4EF1-01FA-498A-AC82-9F0181D79367}">
      <dgm:prSet/>
      <dgm:spPr/>
      <dgm:t>
        <a:bodyPr/>
        <a:lstStyle/>
        <a:p>
          <a:endParaRPr lang="en-US" sz="1600" b="1"/>
        </a:p>
      </dgm:t>
    </dgm:pt>
    <dgm:pt modelId="{7601B64E-25C0-47B5-B440-C47D8CD3EAEE}" type="pres">
      <dgm:prSet presAssocID="{5031CCA8-DD58-4944-9C65-0ADAB0AC5914}" presName="diagram" presStyleCnt="0">
        <dgm:presLayoutVars>
          <dgm:dir/>
          <dgm:resizeHandles val="exact"/>
        </dgm:presLayoutVars>
      </dgm:prSet>
      <dgm:spPr/>
    </dgm:pt>
    <dgm:pt modelId="{308FC6A8-0608-4104-9A05-A4AFC4A159E3}" type="pres">
      <dgm:prSet presAssocID="{3C880211-B0DA-43EE-8657-1ACB8C180EF6}" presName="node" presStyleLbl="node1" presStyleIdx="0" presStyleCnt="5">
        <dgm:presLayoutVars>
          <dgm:bulletEnabled val="1"/>
        </dgm:presLayoutVars>
      </dgm:prSet>
      <dgm:spPr/>
    </dgm:pt>
    <dgm:pt modelId="{98C45B9E-872B-4302-A151-810E13D3CC4C}" type="pres">
      <dgm:prSet presAssocID="{63E33A09-C44C-477B-BA89-AABCEDFD5AB9}" presName="sibTrans" presStyleCnt="0"/>
      <dgm:spPr/>
    </dgm:pt>
    <dgm:pt modelId="{BAD6FD62-D4D0-4CF3-97BB-BC1BF7AAD755}" type="pres">
      <dgm:prSet presAssocID="{F183672D-0858-40B6-A72B-3B1E0F64D241}" presName="node" presStyleLbl="node1" presStyleIdx="1" presStyleCnt="5">
        <dgm:presLayoutVars>
          <dgm:bulletEnabled val="1"/>
        </dgm:presLayoutVars>
      </dgm:prSet>
      <dgm:spPr/>
    </dgm:pt>
    <dgm:pt modelId="{56C7BE2C-C886-446D-ADFE-5C2F83D8E063}" type="pres">
      <dgm:prSet presAssocID="{B2A664CC-397B-42E8-A687-03FD3BCA57C9}" presName="sibTrans" presStyleCnt="0"/>
      <dgm:spPr/>
    </dgm:pt>
    <dgm:pt modelId="{190A18E0-24C2-4A3A-968D-BB9296AA055E}" type="pres">
      <dgm:prSet presAssocID="{A5CB1FA1-A33C-4E1C-BF71-4BEA4E369788}" presName="node" presStyleLbl="node1" presStyleIdx="2" presStyleCnt="5">
        <dgm:presLayoutVars>
          <dgm:bulletEnabled val="1"/>
        </dgm:presLayoutVars>
      </dgm:prSet>
      <dgm:spPr/>
    </dgm:pt>
    <dgm:pt modelId="{D73B1FF0-3C6E-4D93-85C7-A5E4AB2AD67C}" type="pres">
      <dgm:prSet presAssocID="{33427B8E-14BE-4911-A05D-608453BF674B}" presName="sibTrans" presStyleCnt="0"/>
      <dgm:spPr/>
    </dgm:pt>
    <dgm:pt modelId="{91D31142-2874-4DA7-A4A9-5E9BB207A42E}" type="pres">
      <dgm:prSet presAssocID="{F93BCAEF-172F-479B-B263-790CC6430CF7}" presName="node" presStyleLbl="node1" presStyleIdx="3" presStyleCnt="5" custLinFactNeighborX="-55000" custLinFactNeighborY="-3924">
        <dgm:presLayoutVars>
          <dgm:bulletEnabled val="1"/>
        </dgm:presLayoutVars>
      </dgm:prSet>
      <dgm:spPr/>
    </dgm:pt>
    <dgm:pt modelId="{AC434BFB-8152-483B-BAC3-4970E7F912ED}" type="pres">
      <dgm:prSet presAssocID="{A324C497-888A-49DD-A4B9-389E4EA78A16}" presName="sibTrans" presStyleCnt="0"/>
      <dgm:spPr/>
    </dgm:pt>
    <dgm:pt modelId="{06315546-C931-47EF-A205-9E9743784EBC}" type="pres">
      <dgm:prSet presAssocID="{8314E17F-F79E-42BF-9608-D0BC2F2FA704}" presName="node" presStyleLbl="node1" presStyleIdx="4" presStyleCnt="5" custLinFactNeighborX="55000" custLinFactNeighborY="5201">
        <dgm:presLayoutVars>
          <dgm:bulletEnabled val="1"/>
        </dgm:presLayoutVars>
      </dgm:prSet>
      <dgm:spPr/>
    </dgm:pt>
  </dgm:ptLst>
  <dgm:cxnLst>
    <dgm:cxn modelId="{7B02AC0C-F465-4A96-8520-BCA6027AFF95}" srcId="{5031CCA8-DD58-4944-9C65-0ADAB0AC5914}" destId="{F93BCAEF-172F-479B-B263-790CC6430CF7}" srcOrd="3" destOrd="0" parTransId="{94B84255-36CF-4599-BD8F-64B451FF9930}" sibTransId="{A324C497-888A-49DD-A4B9-389E4EA78A16}"/>
    <dgm:cxn modelId="{4F12E21C-D46C-4E28-AB30-368343F6B22F}" type="presOf" srcId="{5031CCA8-DD58-4944-9C65-0ADAB0AC5914}" destId="{7601B64E-25C0-47B5-B440-C47D8CD3EAEE}" srcOrd="0" destOrd="0" presId="urn:microsoft.com/office/officeart/2005/8/layout/default"/>
    <dgm:cxn modelId="{8ED3C92B-F28C-4DC5-B292-19D1A2069576}" srcId="{5031CCA8-DD58-4944-9C65-0ADAB0AC5914}" destId="{F183672D-0858-40B6-A72B-3B1E0F64D241}" srcOrd="1" destOrd="0" parTransId="{CB49E94E-0967-420C-91DC-8AF926D6829F}" sibTransId="{B2A664CC-397B-42E8-A687-03FD3BCA57C9}"/>
    <dgm:cxn modelId="{96DEB45C-5FAD-4E65-B45E-7160612EF61E}" srcId="{5031CCA8-DD58-4944-9C65-0ADAB0AC5914}" destId="{A5CB1FA1-A33C-4E1C-BF71-4BEA4E369788}" srcOrd="2" destOrd="0" parTransId="{22F064D8-8364-4B0D-B390-4DFD9A096CC4}" sibTransId="{33427B8E-14BE-4911-A05D-608453BF674B}"/>
    <dgm:cxn modelId="{C6B5E345-777D-48A1-A6ED-7B7CEBDA82EE}" type="presOf" srcId="{F183672D-0858-40B6-A72B-3B1E0F64D241}" destId="{BAD6FD62-D4D0-4CF3-97BB-BC1BF7AAD755}" srcOrd="0" destOrd="0" presId="urn:microsoft.com/office/officeart/2005/8/layout/default"/>
    <dgm:cxn modelId="{C0BBBA52-EC1F-48D3-AA4D-EFB6C84B5238}" type="presOf" srcId="{A5CB1FA1-A33C-4E1C-BF71-4BEA4E369788}" destId="{190A18E0-24C2-4A3A-968D-BB9296AA055E}" srcOrd="0" destOrd="0" presId="urn:microsoft.com/office/officeart/2005/8/layout/default"/>
    <dgm:cxn modelId="{7752CA55-B8D8-475C-9A09-6EFAB1003E84}" type="presOf" srcId="{F93BCAEF-172F-479B-B263-790CC6430CF7}" destId="{91D31142-2874-4DA7-A4A9-5E9BB207A42E}" srcOrd="0" destOrd="0" presId="urn:microsoft.com/office/officeart/2005/8/layout/default"/>
    <dgm:cxn modelId="{FCFA3A8C-03B0-4EB3-BA0F-7B61163B1BBE}" type="presOf" srcId="{3C880211-B0DA-43EE-8657-1ACB8C180EF6}" destId="{308FC6A8-0608-4104-9A05-A4AFC4A159E3}" srcOrd="0" destOrd="0" presId="urn:microsoft.com/office/officeart/2005/8/layout/default"/>
    <dgm:cxn modelId="{BAD80DB9-9FE3-4C0D-B9E6-D26807ED31C1}" srcId="{5031CCA8-DD58-4944-9C65-0ADAB0AC5914}" destId="{3C880211-B0DA-43EE-8657-1ACB8C180EF6}" srcOrd="0" destOrd="0" parTransId="{52F10475-65A1-4B0E-8A7B-11A4C885070B}" sibTransId="{63E33A09-C44C-477B-BA89-AABCEDFD5AB9}"/>
    <dgm:cxn modelId="{41A42ECB-B0DB-4D99-B175-C7E9EC7A2FFE}" type="presOf" srcId="{8314E17F-F79E-42BF-9608-D0BC2F2FA704}" destId="{06315546-C931-47EF-A205-9E9743784EBC}" srcOrd="0" destOrd="0" presId="urn:microsoft.com/office/officeart/2005/8/layout/default"/>
    <dgm:cxn modelId="{943B4EF1-01FA-498A-AC82-9F0181D79367}" srcId="{5031CCA8-DD58-4944-9C65-0ADAB0AC5914}" destId="{8314E17F-F79E-42BF-9608-D0BC2F2FA704}" srcOrd="4" destOrd="0" parTransId="{8A45E0AB-6EBF-40CD-8CD9-ED0FECDED3B5}" sibTransId="{D8DE00FC-BB08-40EA-AD65-1A92262E2A95}"/>
    <dgm:cxn modelId="{9E8E33ED-AA1E-4883-A728-36F89B3B1FA2}" type="presParOf" srcId="{7601B64E-25C0-47B5-B440-C47D8CD3EAEE}" destId="{308FC6A8-0608-4104-9A05-A4AFC4A159E3}" srcOrd="0" destOrd="0" presId="urn:microsoft.com/office/officeart/2005/8/layout/default"/>
    <dgm:cxn modelId="{BC90CABC-CE43-4252-A497-77DAD3FB29D9}" type="presParOf" srcId="{7601B64E-25C0-47B5-B440-C47D8CD3EAEE}" destId="{98C45B9E-872B-4302-A151-810E13D3CC4C}" srcOrd="1" destOrd="0" presId="urn:microsoft.com/office/officeart/2005/8/layout/default"/>
    <dgm:cxn modelId="{635DF545-2E12-4BFD-979E-727238DD8F8C}" type="presParOf" srcId="{7601B64E-25C0-47B5-B440-C47D8CD3EAEE}" destId="{BAD6FD62-D4D0-4CF3-97BB-BC1BF7AAD755}" srcOrd="2" destOrd="0" presId="urn:microsoft.com/office/officeart/2005/8/layout/default"/>
    <dgm:cxn modelId="{5242BBF9-E1D4-4757-91F9-5B0D7ED04AC7}" type="presParOf" srcId="{7601B64E-25C0-47B5-B440-C47D8CD3EAEE}" destId="{56C7BE2C-C886-446D-ADFE-5C2F83D8E063}" srcOrd="3" destOrd="0" presId="urn:microsoft.com/office/officeart/2005/8/layout/default"/>
    <dgm:cxn modelId="{9794EA24-072B-4B4F-9979-459EBA210E55}" type="presParOf" srcId="{7601B64E-25C0-47B5-B440-C47D8CD3EAEE}" destId="{190A18E0-24C2-4A3A-968D-BB9296AA055E}" srcOrd="4" destOrd="0" presId="urn:microsoft.com/office/officeart/2005/8/layout/default"/>
    <dgm:cxn modelId="{E1D4D9C1-7C23-4405-9FD5-ED88A1986E2E}" type="presParOf" srcId="{7601B64E-25C0-47B5-B440-C47D8CD3EAEE}" destId="{D73B1FF0-3C6E-4D93-85C7-A5E4AB2AD67C}" srcOrd="5" destOrd="0" presId="urn:microsoft.com/office/officeart/2005/8/layout/default"/>
    <dgm:cxn modelId="{CEB52E72-2056-40AB-9A03-BA3911FD6B72}" type="presParOf" srcId="{7601B64E-25C0-47B5-B440-C47D8CD3EAEE}" destId="{91D31142-2874-4DA7-A4A9-5E9BB207A42E}" srcOrd="6" destOrd="0" presId="urn:microsoft.com/office/officeart/2005/8/layout/default"/>
    <dgm:cxn modelId="{B4ECF870-4A3A-44BE-AEC8-8FB1F7744107}" type="presParOf" srcId="{7601B64E-25C0-47B5-B440-C47D8CD3EAEE}" destId="{AC434BFB-8152-483B-BAC3-4970E7F912ED}" srcOrd="7" destOrd="0" presId="urn:microsoft.com/office/officeart/2005/8/layout/default"/>
    <dgm:cxn modelId="{FF16CD15-D3DC-42B2-A606-B1024094E48E}" type="presParOf" srcId="{7601B64E-25C0-47B5-B440-C47D8CD3EAEE}" destId="{06315546-C931-47EF-A205-9E9743784E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C4DD6-18D2-43CC-8BCE-59277FB90CF9}">
      <dsp:nvSpPr>
        <dsp:cNvPr id="0" name=""/>
        <dsp:cNvSpPr/>
      </dsp:nvSpPr>
      <dsp:spPr>
        <a:xfrm>
          <a:off x="0" y="2611"/>
          <a:ext cx="3489820" cy="971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08/2024 - 02/2025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1" kern="1200" dirty="0" err="1"/>
            <a:t>Tvorba</a:t>
          </a:r>
          <a:r>
            <a:rPr lang="es-ES" sz="1200" b="1" kern="1200" dirty="0"/>
            <a:t> </a:t>
          </a:r>
          <a:r>
            <a:rPr lang="es-ES" sz="1200" b="1" kern="1200" dirty="0" err="1"/>
            <a:t>studijních</a:t>
          </a:r>
          <a:r>
            <a:rPr lang="es-ES" sz="1200" b="1" kern="1200" dirty="0"/>
            <a:t> </a:t>
          </a:r>
          <a:r>
            <a:rPr lang="es-ES" sz="1200" b="1" kern="1200" dirty="0" err="1"/>
            <a:t>materiálů</a:t>
          </a:r>
          <a:r>
            <a:rPr lang="es-ES" sz="1200" b="1" kern="1200" dirty="0"/>
            <a:t> a </a:t>
          </a:r>
          <a:r>
            <a:rPr lang="es-ES" sz="1200" b="1" kern="1200" dirty="0" err="1"/>
            <a:t>jejich</a:t>
          </a:r>
          <a:r>
            <a:rPr lang="es-ES" sz="1200" b="1" kern="1200" dirty="0"/>
            <a:t> </a:t>
          </a:r>
          <a:r>
            <a:rPr lang="es-ES" sz="1200" b="1" kern="1200" dirty="0" err="1"/>
            <a:t>digitalizace</a:t>
          </a:r>
          <a:r>
            <a:rPr lang="es-ES" sz="1200" b="1" kern="1200" dirty="0"/>
            <a:t>, </a:t>
          </a:r>
          <a:r>
            <a:rPr lang="es-ES" sz="1200" b="1" kern="1200" dirty="0" err="1"/>
            <a:t>vytvoření</a:t>
          </a:r>
          <a:r>
            <a:rPr lang="es-ES" sz="1200" b="1" kern="1200" dirty="0"/>
            <a:t> e-</a:t>
          </a:r>
          <a:r>
            <a:rPr lang="es-ES" sz="1200" b="1" kern="1200" dirty="0" err="1"/>
            <a:t>learningu</a:t>
          </a:r>
          <a:endParaRPr lang="sk-SK" sz="1200" b="1" kern="1200" dirty="0"/>
        </a:p>
      </dsp:txBody>
      <dsp:txXfrm>
        <a:off x="28455" y="31066"/>
        <a:ext cx="3432910" cy="914603"/>
      </dsp:txXfrm>
    </dsp:sp>
    <dsp:sp modelId="{7BCDB16E-5AFB-4914-96F1-D975E5485619}">
      <dsp:nvSpPr>
        <dsp:cNvPr id="0" name=""/>
        <dsp:cNvSpPr/>
      </dsp:nvSpPr>
      <dsp:spPr>
        <a:xfrm rot="5400000">
          <a:off x="1562751" y="998413"/>
          <a:ext cx="364317" cy="437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300" kern="1200"/>
        </a:p>
      </dsp:txBody>
      <dsp:txXfrm rot="-5400000">
        <a:off x="1613756" y="1034845"/>
        <a:ext cx="262309" cy="255022"/>
      </dsp:txXfrm>
    </dsp:sp>
    <dsp:sp modelId="{7855B262-3961-439F-BA79-DC89A7B6AC03}">
      <dsp:nvSpPr>
        <dsp:cNvPr id="0" name=""/>
        <dsp:cNvSpPr/>
      </dsp:nvSpPr>
      <dsp:spPr>
        <a:xfrm>
          <a:off x="0" y="1459882"/>
          <a:ext cx="3489820" cy="971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02/2025 - 04/2025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b="1" kern="1200" dirty="0"/>
            <a:t>Akreditace testovacího střediska ECDL / ICDL</a:t>
          </a:r>
          <a:endParaRPr lang="sk-SK" sz="1200" b="1" kern="1200" dirty="0"/>
        </a:p>
      </dsp:txBody>
      <dsp:txXfrm>
        <a:off x="28455" y="1488337"/>
        <a:ext cx="3432910" cy="914603"/>
      </dsp:txXfrm>
    </dsp:sp>
    <dsp:sp modelId="{0BDDB4B7-670A-44A5-A25E-EA71E574D124}">
      <dsp:nvSpPr>
        <dsp:cNvPr id="0" name=""/>
        <dsp:cNvSpPr/>
      </dsp:nvSpPr>
      <dsp:spPr>
        <a:xfrm rot="5400000">
          <a:off x="1562751" y="2455684"/>
          <a:ext cx="364317" cy="437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300" kern="1200"/>
        </a:p>
      </dsp:txBody>
      <dsp:txXfrm rot="-5400000">
        <a:off x="1613756" y="2492116"/>
        <a:ext cx="262309" cy="255022"/>
      </dsp:txXfrm>
    </dsp:sp>
    <dsp:sp modelId="{D03B99CF-1FD9-4990-B407-A852A120EDD2}">
      <dsp:nvSpPr>
        <dsp:cNvPr id="0" name=""/>
        <dsp:cNvSpPr/>
      </dsp:nvSpPr>
      <dsp:spPr>
        <a:xfrm>
          <a:off x="0" y="2917153"/>
          <a:ext cx="3489820" cy="971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02/2025 – 06/2025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b="1" kern="1200" dirty="0"/>
            <a:t>Další vzdělávání pedagogických pracovníků, příprava a testování učitelů v systému ECDL / ICDL</a:t>
          </a:r>
          <a:endParaRPr lang="sk-SK" sz="1200" b="1" kern="1200" dirty="0"/>
        </a:p>
      </dsp:txBody>
      <dsp:txXfrm>
        <a:off x="28455" y="2945608"/>
        <a:ext cx="3432910" cy="914603"/>
      </dsp:txXfrm>
    </dsp:sp>
    <dsp:sp modelId="{2A4AF674-257F-482A-9674-EA9B92A1B78A}">
      <dsp:nvSpPr>
        <dsp:cNvPr id="0" name=""/>
        <dsp:cNvSpPr/>
      </dsp:nvSpPr>
      <dsp:spPr>
        <a:xfrm rot="5400000">
          <a:off x="1562751" y="3912955"/>
          <a:ext cx="364317" cy="437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300" kern="1200"/>
        </a:p>
      </dsp:txBody>
      <dsp:txXfrm rot="-5400000">
        <a:off x="1613756" y="3949387"/>
        <a:ext cx="262309" cy="255022"/>
      </dsp:txXfrm>
    </dsp:sp>
    <dsp:sp modelId="{12EA726B-F4C9-41C6-BA2A-004664DA4C79}">
      <dsp:nvSpPr>
        <dsp:cNvPr id="0" name=""/>
        <dsp:cNvSpPr/>
      </dsp:nvSpPr>
      <dsp:spPr>
        <a:xfrm>
          <a:off x="0" y="4374424"/>
          <a:ext cx="3489820" cy="971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09/2025 – 06/2026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b="1" kern="1200" dirty="0"/>
            <a:t>Příprava a testování žáků v systému ECDL / ICDL</a:t>
          </a:r>
          <a:endParaRPr lang="sk-SK" sz="1200" b="1" kern="1200" dirty="0"/>
        </a:p>
      </dsp:txBody>
      <dsp:txXfrm>
        <a:off x="28455" y="4402879"/>
        <a:ext cx="3432910" cy="914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FC6A8-0608-4104-9A05-A4AFC4A159E3}">
      <dsp:nvSpPr>
        <dsp:cNvPr id="0" name=""/>
        <dsp:cNvSpPr/>
      </dsp:nvSpPr>
      <dsp:spPr>
        <a:xfrm>
          <a:off x="0" y="39688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 Light" panose="020F0302020204030204"/>
            </a:rPr>
            <a:t>Využití výukových materiálů založených na mezinárodně platných sylabech</a:t>
          </a:r>
          <a:endParaRPr lang="en-US" sz="1600" b="1" kern="1200" dirty="0"/>
        </a:p>
      </dsp:txBody>
      <dsp:txXfrm>
        <a:off x="0" y="39688"/>
        <a:ext cx="3286125" cy="1971675"/>
      </dsp:txXfrm>
    </dsp:sp>
    <dsp:sp modelId="{BAD6FD62-D4D0-4CF3-97BB-BC1BF7AAD755}">
      <dsp:nvSpPr>
        <dsp:cNvPr id="0" name=""/>
        <dsp:cNvSpPr/>
      </dsp:nvSpPr>
      <dsp:spPr>
        <a:xfrm>
          <a:off x="3614737" y="39688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 Light" panose="020F0302020204030204"/>
            </a:rPr>
            <a:t>Příprava učitelů na profesionální úrovni</a:t>
          </a:r>
          <a:endParaRPr lang="en-US" sz="1600" b="1" kern="1200" dirty="0"/>
        </a:p>
      </dsp:txBody>
      <dsp:txXfrm>
        <a:off x="3614737" y="39688"/>
        <a:ext cx="3286125" cy="1971675"/>
      </dsp:txXfrm>
    </dsp:sp>
    <dsp:sp modelId="{190A18E0-24C2-4A3A-968D-BB9296AA055E}">
      <dsp:nvSpPr>
        <dsp:cNvPr id="0" name=""/>
        <dsp:cNvSpPr/>
      </dsp:nvSpPr>
      <dsp:spPr>
        <a:xfrm>
          <a:off x="7229475" y="39688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 Light" panose="020F0302020204030204"/>
            </a:rPr>
            <a:t>Vzdělávání žáků učiteli, kteří jsou držiteli oprávněni akreditovaných testerů v systému ECDL / ICDL</a:t>
          </a:r>
          <a:endParaRPr lang="en-US" sz="1600" b="1" kern="1200" dirty="0"/>
        </a:p>
      </dsp:txBody>
      <dsp:txXfrm>
        <a:off x="7229475" y="39688"/>
        <a:ext cx="3286125" cy="1971675"/>
      </dsp:txXfrm>
    </dsp:sp>
    <dsp:sp modelId="{91D31142-2874-4DA7-A4A9-5E9BB207A42E}">
      <dsp:nvSpPr>
        <dsp:cNvPr id="0" name=""/>
        <dsp:cNvSpPr/>
      </dsp:nvSpPr>
      <dsp:spPr>
        <a:xfrm>
          <a:off x="0" y="226260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 Light" panose="020F0302020204030204"/>
            </a:rPr>
            <a:t>Získání mezinárodně platného certifikátu žáky v průběhu studia</a:t>
          </a:r>
          <a:endParaRPr lang="en-US" sz="1600" b="1" kern="1200" dirty="0"/>
        </a:p>
      </dsp:txBody>
      <dsp:txXfrm>
        <a:off x="0" y="2262607"/>
        <a:ext cx="3286125" cy="1971675"/>
      </dsp:txXfrm>
    </dsp:sp>
    <dsp:sp modelId="{06315546-C931-47EF-A205-9E9743784EBC}">
      <dsp:nvSpPr>
        <dsp:cNvPr id="0" name=""/>
        <dsp:cNvSpPr/>
      </dsp:nvSpPr>
      <dsp:spPr>
        <a:xfrm>
          <a:off x="7229475" y="237966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 Light" panose="020F0302020204030204"/>
            </a:rPr>
            <a:t>Možnost využití systému vzdělávání jako náhrady za maturitní zkoušku</a:t>
          </a:r>
          <a:endParaRPr lang="en-US" sz="1600" b="1" kern="1200" dirty="0"/>
        </a:p>
      </dsp:txBody>
      <dsp:txXfrm>
        <a:off x="7229475" y="2379663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6E4E6-ABE4-470A-A668-A5E22FECC47A}" type="datetimeFigureOut">
              <a:rPr lang="sk-SK" smtClean="0"/>
              <a:t>14. 12. 2023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F2F14-6B28-415E-891E-75AF9C52B5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879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2F14-6B28-415E-891E-75AF9C52B5ED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1803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2F14-6B28-415E-891E-75AF9C52B5ED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977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2F14-6B28-415E-891E-75AF9C52B5ED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360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2F14-6B28-415E-891E-75AF9C52B5ED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668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BCFD-2021-40CB-8BDD-186A85FDF613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847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2F14-6B28-415E-891E-75AF9C52B5ED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6892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2F14-6B28-415E-891E-75AF9C52B5ED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539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2F14-6B28-415E-891E-75AF9C52B5ED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429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2F14-6B28-415E-891E-75AF9C52B5ED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519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2F14-6B28-415E-891E-75AF9C52B5E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67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2F14-6B28-415E-891E-75AF9C52B5ED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1902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2F14-6B28-415E-891E-75AF9C52B5E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469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CCB40-7327-43AD-BB7D-C31511AE439D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331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4F65-BF2A-4D96-8A90-3F7B1CAED2A9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009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2F14-6B28-415E-891E-75AF9C52B5ED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6890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2F14-6B28-415E-891E-75AF9C52B5ED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373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02FB3982-48B8-F746-66FA-7668EE0016DF}"/>
              </a:ext>
            </a:extLst>
          </p:cNvPr>
          <p:cNvSpPr txBox="1"/>
          <p:nvPr userDrawn="1"/>
        </p:nvSpPr>
        <p:spPr>
          <a:xfrm>
            <a:off x="0" y="6284423"/>
            <a:ext cx="12192000" cy="573578"/>
          </a:xfrm>
          <a:prstGeom prst="rect">
            <a:avLst/>
          </a:prstGeom>
          <a:solidFill>
            <a:srgbClr val="E77A1D"/>
          </a:solidFill>
        </p:spPr>
        <p:txBody>
          <a:bodyPr wrap="square" rtlCol="0">
            <a:spAutoFit/>
          </a:bodyPr>
          <a:lstStyle/>
          <a:p>
            <a:endParaRPr lang="sk-SK" sz="935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2A9B83-3EB4-88C6-34FF-189799C23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29166F"/>
                </a:solidFill>
                <a:latin typeface="Raleway" pitchFamily="2" charset="-18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34371-ABB3-7F80-B575-B8E9C7701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8678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E77A1D"/>
                </a:solidFill>
                <a:latin typeface="Raleway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6AFDCC-4D7A-0522-0B01-231C871B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7F01-B2ED-453C-9546-6D7938F13512}" type="datetime1">
              <a:rPr lang="sk-SK" smtClean="0"/>
              <a:t>14. 12. 2023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AF38292-666C-DD66-D44B-6F1807DC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www.uniskola.eu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9702892-A27D-4F39-71E5-F4535AFC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7138-A9B2-438E-AF38-382F8F84A489}" type="slidenum">
              <a:rPr lang="sk-SK" smtClean="0"/>
              <a:t>‹#›</a:t>
            </a:fld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43483A3-EB36-4FF9-4081-9A8CDD0A99E7}"/>
              </a:ext>
            </a:extLst>
          </p:cNvPr>
          <p:cNvSpPr txBox="1"/>
          <p:nvPr userDrawn="1"/>
        </p:nvSpPr>
        <p:spPr>
          <a:xfrm>
            <a:off x="0" y="0"/>
            <a:ext cx="12192000" cy="573578"/>
          </a:xfrm>
          <a:prstGeom prst="rect">
            <a:avLst/>
          </a:prstGeom>
          <a:solidFill>
            <a:srgbClr val="29166F"/>
          </a:solidFill>
        </p:spPr>
        <p:txBody>
          <a:bodyPr wrap="square" rtlCol="0">
            <a:spAutoFit/>
          </a:bodyPr>
          <a:lstStyle/>
          <a:p>
            <a:endParaRPr lang="sk-SK" sz="935"/>
          </a:p>
        </p:txBody>
      </p:sp>
    </p:spTree>
    <p:extLst>
      <p:ext uri="{BB962C8B-B14F-4D97-AF65-F5344CB8AC3E}">
        <p14:creationId xmlns:p14="http://schemas.microsoft.com/office/powerpoint/2010/main" val="322544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7AFC63-FC16-17F9-F22D-1D7DB368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0B4E620-7D1D-002A-6461-BB994A020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A665E5E-824E-6472-5612-4CD23D9A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1166-BC78-4FFB-B5D8-16156311412E}" type="datetime1">
              <a:rPr lang="sk-SK" smtClean="0"/>
              <a:t>14. 12. 2023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D6C7474-BA93-9879-6C67-71B8FFD9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www.uniskola.eu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D11FB95-176B-B4F6-C7D4-256C6255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7138-A9B2-438E-AF38-382F8F84A4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279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DF69ADA-C129-4D6A-BA90-F3DE729BD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B049525-DDA9-6307-97B1-FAA748E9C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A745EF7-E804-F9C4-D5EA-6DB9005E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F555-69AC-4775-97C0-35AE1BF11000}" type="datetime1">
              <a:rPr lang="sk-SK" smtClean="0"/>
              <a:t>14. 12. 2023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1584346-91D5-2B42-7BBD-35F8F2A5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www.uniskola.eu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D638C5E-AE90-12D1-415E-5E8B7F93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7138-A9B2-438E-AF38-382F8F84A4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115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F65CD-910D-15F9-3508-37ECC7A7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A3BE58-49D7-4A0E-12ED-61D601D3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D28812C-3BED-F7BF-41A1-472CB8D0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F56F-45D6-4BE9-B957-210711370A39}" type="datetime1">
              <a:rPr lang="sk-SK" smtClean="0"/>
              <a:t>14. 12. 2023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D822627-9CDC-3E70-09F4-DFF02A34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www.uniskola.eu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A114A55-A42B-F441-8478-320C5636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7138-A9B2-438E-AF38-382F8F84A4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0449C-96ED-9E9D-E72B-B9A7CC4C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FCB893-B342-9176-23C7-94CD64438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AB7B0BB-4C3D-A0BD-3273-EDB203C7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EEEF-FB6C-460C-99D1-CA60DE54D2F9}" type="datetime1">
              <a:rPr lang="sk-SK" smtClean="0"/>
              <a:t>14. 12. 2023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2CFF913-D663-A7B4-A3D8-3D9EA7BF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www.uniskola.eu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6C9F109-04B3-44A7-E234-CD63F81F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7138-A9B2-438E-AF38-382F8F84A4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403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3DBEB-6832-F160-8981-7F5B6627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9DEE73-997C-5DA3-283A-6AA336ADF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9A088B1-7780-9D94-4BA9-C6F255FC5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00D4189-16B9-E29A-B1AE-809EE74F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B515-8E03-48E9-81CA-145C260471D6}" type="datetime1">
              <a:rPr lang="sk-SK" smtClean="0"/>
              <a:t>14. 12. 2023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BFCD47A-A1C5-7067-F71B-365B7830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www.uniskola.eu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1410566-1A61-7DFD-A2AE-0493AABA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7138-A9B2-438E-AF38-382F8F84A4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279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EC444-86A8-B407-A0C4-0263CB94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1EC55B-39F1-D7E0-6B17-B8D456748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250E845-32B1-CF49-F15F-57159ED2A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557523F-0C13-9312-FD5E-3D62D9851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596FA63-410C-3103-6F5F-21B8FEE88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6FEE51E-65FC-8E05-C1A8-C7B23ABA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40D6-5B5F-4DDF-BE2F-8F7766BBA743}" type="datetime1">
              <a:rPr lang="sk-SK" smtClean="0"/>
              <a:t>14. 12. 2023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0017A4CA-DB3C-E312-49F6-973767F6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www.uniskola.eu</a:t>
            </a:r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3CBC735-4A43-4D17-5316-6639E8AE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7138-A9B2-438E-AF38-382F8F84A4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772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386E9-D7B3-206E-1FFD-5B1F33AC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969651F-C701-34CE-41EA-A3051793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9129-F3C0-4BD4-AFF6-28D65C61F117}" type="datetime1">
              <a:rPr lang="sk-SK" smtClean="0"/>
              <a:t>14. 12. 2023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212372E-A6D9-98B6-CB79-C8A30E3E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www.uniskola.eu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857E4FD-5903-6F9D-6A73-9F84375D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7138-A9B2-438E-AF38-382F8F84A4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909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84D0A7B-C8BA-ACCD-DC63-D1A09C44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5A95-F1C1-42E0-9866-ADBD908DA6E9}" type="datetime1">
              <a:rPr lang="sk-SK" smtClean="0"/>
              <a:t>14. 12. 2023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3154277-2773-6945-5129-01DA81C5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www.uniskola.eu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76A5301-E1C8-5A08-214E-55E24244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7138-A9B2-438E-AF38-382F8F84A4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915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2AA372-36E5-DE73-AAF2-F3715584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158FEF-61B8-4F22-87C0-64B21BF5C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675FB9-D677-49C6-EA72-E0E3C3496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C1A5068-217D-F88F-1B39-2F6D2203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EBE9-A28C-440A-8612-9B9D922433E8}" type="datetime1">
              <a:rPr lang="sk-SK" smtClean="0"/>
              <a:t>14. 12. 2023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5433263-6D2F-F6BB-7B66-23170820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www.uniskola.eu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CF97432-1616-4066-798B-FBA2A6B9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7138-A9B2-438E-AF38-382F8F84A4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927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4A5EE-8125-49E6-12A0-19D08F0E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698E9FB-0E48-E902-5E75-C392869E7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99AD0B-045D-8013-CED1-FEDE18F19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8281C4B-5CFF-FB63-8297-9FB267DE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AA3E-F3BB-4FC5-A4FA-623EC28780FC}" type="datetime1">
              <a:rPr lang="sk-SK" smtClean="0"/>
              <a:t>14. 12. 2023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464AB8D-FC4E-ECDA-8CF3-27DA79C2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www.uniskola.eu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62D0596-B356-707B-721B-353BABD6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7138-A9B2-438E-AF38-382F8F84A4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298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58A2D21A-7015-F4FB-3153-33B5AE55C333}"/>
              </a:ext>
            </a:extLst>
          </p:cNvPr>
          <p:cNvSpPr txBox="1"/>
          <p:nvPr userDrawn="1"/>
        </p:nvSpPr>
        <p:spPr>
          <a:xfrm>
            <a:off x="0" y="6284423"/>
            <a:ext cx="12192000" cy="573578"/>
          </a:xfrm>
          <a:prstGeom prst="rect">
            <a:avLst/>
          </a:prstGeom>
          <a:solidFill>
            <a:srgbClr val="E77A1D"/>
          </a:solidFill>
        </p:spPr>
        <p:txBody>
          <a:bodyPr wrap="square" rtlCol="0">
            <a:spAutoFit/>
          </a:bodyPr>
          <a:lstStyle/>
          <a:p>
            <a:endParaRPr lang="sk-SK" sz="935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C291666-2D00-99D1-9E28-09A3E6C7B549}"/>
              </a:ext>
            </a:extLst>
          </p:cNvPr>
          <p:cNvSpPr txBox="1"/>
          <p:nvPr userDrawn="1"/>
        </p:nvSpPr>
        <p:spPr>
          <a:xfrm>
            <a:off x="0" y="0"/>
            <a:ext cx="12192000" cy="573578"/>
          </a:xfrm>
          <a:prstGeom prst="rect">
            <a:avLst/>
          </a:prstGeom>
          <a:solidFill>
            <a:srgbClr val="29166F"/>
          </a:solidFill>
        </p:spPr>
        <p:txBody>
          <a:bodyPr wrap="square" rtlCol="0">
            <a:spAutoFit/>
          </a:bodyPr>
          <a:lstStyle/>
          <a:p>
            <a:endParaRPr lang="sk-SK" sz="935" dirty="0"/>
          </a:p>
        </p:txBody>
      </p:sp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78BD3FC-1D6E-9583-8C33-BDD83CD3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71"/>
            <a:ext cx="10515600" cy="925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5E269E-CB16-7D66-B9E4-E1E57BF01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D1712EC-4EF2-336F-AB76-0A3331C0D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7232" y="63732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D59B-D957-43CB-A949-3BE87BF04DEF}" type="datetime1">
              <a:rPr lang="sk-SK" smtClean="0"/>
              <a:t>14. 12. 2023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82C8F08-A951-B042-A29C-BF0E5E4DF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68" y="63886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sk-SK" sz="1400" b="1" dirty="0">
                <a:solidFill>
                  <a:srgbClr val="29166F"/>
                </a:solidFill>
                <a:latin typeface="Raleway" pitchFamily="2" charset="-18"/>
              </a:defRPr>
            </a:lvl1pPr>
          </a:lstStyle>
          <a:p>
            <a:r>
              <a:rPr lang="sk-SK"/>
              <a:t>www.uniskola.eu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9F1BCA-25D4-68F0-B81B-166F2E3F9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0432" y="63611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29166F"/>
                </a:solidFill>
                <a:latin typeface="Raleway" pitchFamily="2" charset="-18"/>
              </a:defRPr>
            </a:lvl1pPr>
          </a:lstStyle>
          <a:p>
            <a:fld id="{53087138-A9B2-438E-AF38-382F8F84A48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8FE681FD-FBAE-80EC-52DA-2B8CEA5C76DC}"/>
              </a:ext>
            </a:extLst>
          </p:cNvPr>
          <p:cNvSpPr txBox="1"/>
          <p:nvPr userDrawn="1"/>
        </p:nvSpPr>
        <p:spPr>
          <a:xfrm>
            <a:off x="6791499" y="0"/>
            <a:ext cx="5400501" cy="573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sz="935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F383E82-BAFC-80F9-DC8F-550F9F87A8B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801" y="63041"/>
            <a:ext cx="2672915" cy="432000"/>
          </a:xfrm>
          <a:prstGeom prst="rect">
            <a:avLst/>
          </a:prstGeom>
        </p:spPr>
      </p:pic>
      <p:pic>
        <p:nvPicPr>
          <p:cNvPr id="12" name="Obrázok 11" descr="Obrázok, na ktorom je písmo, grafika, text, grafický dizajn&#10;&#10;Automaticky generovaný popis">
            <a:extLst>
              <a:ext uri="{FF2B5EF4-FFF2-40B4-BE49-F238E27FC236}">
                <a16:creationId xmlns:a16="http://schemas.microsoft.com/office/drawing/2014/main" id="{4FEC9150-10C2-4E4B-45BA-74C79AA165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879" y="11048"/>
            <a:ext cx="20299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9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9166F"/>
          </a:solidFill>
          <a:latin typeface="Raleway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olga.holzlova@cichnovabrno.cz" TargetMode="External"/><Relationship Id="rId3" Type="http://schemas.openxmlformats.org/officeDocument/2006/relationships/hyperlink" Target="mailto:jiri.chabera@ecdl.cz" TargetMode="External"/><Relationship Id="rId7" Type="http://schemas.openxmlformats.org/officeDocument/2006/relationships/hyperlink" Target="mailto:sklenak.tomas@stredniskolastraznice.c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s.ruda@purkynka.cz" TargetMode="External"/><Relationship Id="rId5" Type="http://schemas.openxmlformats.org/officeDocument/2006/relationships/hyperlink" Target="mailto:petr.vesely@ssgbrno.cz" TargetMode="External"/><Relationship Id="rId10" Type="http://schemas.openxmlformats.org/officeDocument/2006/relationships/image" Target="../media/image1.png"/><Relationship Id="rId4" Type="http://schemas.openxmlformats.org/officeDocument/2006/relationships/hyperlink" Target="mailto:petr.adamec@mendelu.cz" TargetMode="External"/><Relationship Id="rId9" Type="http://schemas.openxmlformats.org/officeDocument/2006/relationships/hyperlink" Target="mailto:irena.vajen@cichnovabrno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u.cz/" TargetMode="External"/><Relationship Id="rId3" Type="http://schemas.openxmlformats.org/officeDocument/2006/relationships/hyperlink" Target="mailto:unikreditbb@unikreditbb.sk" TargetMode="External"/><Relationship Id="rId7" Type="http://schemas.openxmlformats.org/officeDocument/2006/relationships/hyperlink" Target="mailto:katerina.kostolanyova@osu.c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hyperlink" Target="http://www.unikreditbb.s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C6D0426F-6020-942B-E7A4-432C98CFAC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234" y="695766"/>
            <a:ext cx="5761032" cy="1254600"/>
          </a:xfrm>
          <a:prstGeom prst="rect">
            <a:avLst/>
          </a:prstGeom>
        </p:spPr>
      </p:pic>
      <p:pic>
        <p:nvPicPr>
          <p:cNvPr id="7" name="Obrázok 6" descr="Obrázok, na ktorom je text, mapa, atlas&#10;&#10;Automaticky generovaný popis">
            <a:extLst>
              <a:ext uri="{FF2B5EF4-FFF2-40B4-BE49-F238E27FC236}">
                <a16:creationId xmlns:a16="http://schemas.microsoft.com/office/drawing/2014/main" id="{19C9CBA9-F2D6-3B50-7CFF-8023EFD38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23535"/>
            <a:ext cx="3517664" cy="3517664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CCEE5F1C-1802-C91E-5127-F2536742BB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086" y="3913167"/>
            <a:ext cx="3979822" cy="643223"/>
          </a:xfrm>
          <a:prstGeom prst="rect">
            <a:avLst/>
          </a:prstGeom>
        </p:spPr>
      </p:pic>
      <p:pic>
        <p:nvPicPr>
          <p:cNvPr id="10" name="Obrázok 9" descr="Obrázok, na ktorom je písmo, grafika, text, grafický dizajn&#10;&#10;Automaticky generovaný popis">
            <a:extLst>
              <a:ext uri="{FF2B5EF4-FFF2-40B4-BE49-F238E27FC236}">
                <a16:creationId xmlns:a16="http://schemas.microsoft.com/office/drawing/2014/main" id="{B78C6435-E34F-F68E-6632-9DE875100C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486" y="4788323"/>
            <a:ext cx="3807431" cy="1012836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1C5AA2D4-4BBF-98CD-7170-5049A7E59E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932" y="4914204"/>
            <a:ext cx="1588101" cy="102178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F65696-65C7-5C7A-1D28-03D02B6D6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971" y="2155501"/>
            <a:ext cx="9144000" cy="1461446"/>
          </a:xfrm>
        </p:spPr>
        <p:txBody>
          <a:bodyPr>
            <a:normAutofit/>
          </a:bodyPr>
          <a:lstStyle/>
          <a:p>
            <a:r>
              <a:rPr lang="cs-CZ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Zlepšení přístupu k digitálním dovednostem v rámci odborné</a:t>
            </a:r>
            <a:r>
              <a:rPr lang="sk-SK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přípravy učitelů a vzdělávání žáků</a:t>
            </a:r>
            <a:br>
              <a:rPr lang="cs-CZ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středních škol v ČR a SR</a:t>
            </a:r>
            <a:endParaRPr lang="cs-CZ" sz="8800" dirty="0"/>
          </a:p>
        </p:txBody>
      </p:sp>
    </p:spTree>
    <p:extLst>
      <p:ext uri="{BB962C8B-B14F-4D97-AF65-F5344CB8AC3E}">
        <p14:creationId xmlns:p14="http://schemas.microsoft.com/office/powerpoint/2010/main" val="42937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37A2BA92-4A3D-AF2A-15C5-A810F8112CF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71168" y="830516"/>
          <a:ext cx="11388220" cy="533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806">
                  <a:extLst>
                    <a:ext uri="{9D8B030D-6E8A-4147-A177-3AD203B41FA5}">
                      <a16:colId xmlns:a16="http://schemas.microsoft.com/office/drawing/2014/main" val="3283709498"/>
                    </a:ext>
                  </a:extLst>
                </a:gridCol>
                <a:gridCol w="3578942">
                  <a:extLst>
                    <a:ext uri="{9D8B030D-6E8A-4147-A177-3AD203B41FA5}">
                      <a16:colId xmlns:a16="http://schemas.microsoft.com/office/drawing/2014/main" val="290329155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1986283904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4240604083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1177336046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4256630903"/>
                    </a:ext>
                  </a:extLst>
                </a:gridCol>
              </a:tblGrid>
              <a:tr h="743785">
                <a:tc gridSpan="2">
                  <a:txBody>
                    <a:bodyPr/>
                    <a:lstStyle/>
                    <a:p>
                      <a:pPr algn="ctr"/>
                      <a:r>
                        <a:rPr lang="sk-SK" sz="3200" i="1" dirty="0"/>
                        <a:t>Nový RVP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sk-SK" i="1" dirty="0"/>
                        <a:t>Učivo podľa RVP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i="1" dirty="0" err="1"/>
                        <a:t>Překrytí</a:t>
                      </a:r>
                      <a:r>
                        <a:rPr lang="sk-SK" sz="3200" i="1" dirty="0"/>
                        <a:t> s moduly</a:t>
                      </a:r>
                      <a:br>
                        <a:rPr lang="sk-SK" sz="3200" i="1" dirty="0"/>
                      </a:br>
                      <a:r>
                        <a:rPr lang="sk-SK" sz="3200" i="1" dirty="0"/>
                        <a:t>ECDL / ICDL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469918"/>
                  </a:ext>
                </a:extLst>
              </a:tr>
              <a:tr h="606235">
                <a:tc>
                  <a:txBody>
                    <a:bodyPr/>
                    <a:lstStyle/>
                    <a:p>
                      <a:pPr algn="ctr"/>
                      <a:r>
                        <a:rPr lang="sk-SK" sz="2400" i="0" dirty="0">
                          <a:solidFill>
                            <a:schemeClr val="bg1"/>
                          </a:solidFill>
                        </a:rPr>
                        <a:t>Učivo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0" dirty="0" err="1">
                          <a:solidFill>
                            <a:schemeClr val="bg1"/>
                          </a:solidFill>
                        </a:rPr>
                        <a:t>Výsledek</a:t>
                      </a:r>
                      <a:r>
                        <a:rPr lang="sk-SK" sz="24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k-SK" sz="2400" i="0" dirty="0" err="1">
                          <a:solidFill>
                            <a:schemeClr val="bg1"/>
                          </a:solidFill>
                        </a:rPr>
                        <a:t>vzdělávání</a:t>
                      </a:r>
                      <a:endParaRPr lang="sk-SK" sz="24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38111"/>
                  </a:ext>
                </a:extLst>
              </a:tr>
              <a:tr h="354716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sk-SK" sz="1400" b="1" dirty="0" err="1"/>
                        <a:t>Digitální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technologie</a:t>
                      </a:r>
                      <a:endParaRPr lang="sk-SK" sz="1400" b="1" dirty="0"/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sk-SK" sz="1400" dirty="0" err="1"/>
                        <a:t>Bezpečnost</a:t>
                      </a:r>
                      <a:r>
                        <a:rPr lang="sk-SK" sz="1400" dirty="0"/>
                        <a:t> v </a:t>
                      </a:r>
                      <a:r>
                        <a:rPr lang="sk-SK" sz="1400" dirty="0" err="1"/>
                        <a:t>digitálním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prostředí</a:t>
                      </a:r>
                      <a:endParaRPr lang="sk-SK" sz="14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základní prvky ochrany (</a:t>
                      </a:r>
                      <a:r>
                        <a:rPr lang="sk-SK" sz="1400" dirty="0" err="1"/>
                        <a:t>např</a:t>
                      </a:r>
                      <a:r>
                        <a:rPr lang="sk-SK" sz="1400" dirty="0"/>
                        <a:t>. </a:t>
                      </a:r>
                      <a:r>
                        <a:rPr lang="sk-SK" sz="1400" dirty="0" err="1"/>
                        <a:t>aktualizace</a:t>
                      </a:r>
                      <a:r>
                        <a:rPr lang="sk-SK" sz="1400" dirty="0"/>
                        <a:t> softwaru, </a:t>
                      </a:r>
                      <a:r>
                        <a:rPr lang="sk-SK" sz="1400" dirty="0" err="1"/>
                        <a:t>antivir</a:t>
                      </a:r>
                      <a:r>
                        <a:rPr lang="sk-SK" sz="1400" dirty="0"/>
                        <a:t>);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sociometrické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metody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útoků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na </a:t>
                      </a:r>
                      <a:r>
                        <a:rPr lang="sk-SK" sz="1400" dirty="0" err="1"/>
                        <a:t>uživatele</a:t>
                      </a:r>
                      <a:r>
                        <a:rPr lang="sk-SK" sz="1400" dirty="0"/>
                        <a:t>, bezpečné </a:t>
                      </a:r>
                      <a:r>
                        <a:rPr lang="sk-SK" sz="1400" dirty="0" err="1"/>
                        <a:t>chování</a:t>
                      </a:r>
                      <a:r>
                        <a:rPr lang="sk-SK" sz="1400" dirty="0"/>
                        <a:t> a nastavení </a:t>
                      </a:r>
                      <a:r>
                        <a:rPr lang="sk-SK" sz="1400" dirty="0" err="1"/>
                        <a:t>prostředí</a:t>
                      </a:r>
                      <a:r>
                        <a:rPr lang="sk-SK" sz="1400" dirty="0"/>
                        <a:t> (</a:t>
                      </a:r>
                      <a:r>
                        <a:rPr lang="sk-SK" sz="1400" dirty="0" err="1"/>
                        <a:t>např</a:t>
                      </a:r>
                      <a:r>
                        <a:rPr lang="sk-SK" sz="1400" dirty="0"/>
                        <a:t>. práce s </a:t>
                      </a:r>
                      <a:r>
                        <a:rPr lang="sk-SK" sz="1400" dirty="0" err="1"/>
                        <a:t>hesly</a:t>
                      </a:r>
                      <a:r>
                        <a:rPr lang="sk-SK" sz="1400" dirty="0"/>
                        <a:t>);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digitální</a:t>
                      </a:r>
                      <a:r>
                        <a:rPr lang="sk-SK" sz="1400" dirty="0"/>
                        <a:t> identita, elektronický podpis, </a:t>
                      </a:r>
                      <a:r>
                        <a:rPr lang="sk-SK" sz="1400" dirty="0" err="1"/>
                        <a:t>eGovernment</a:t>
                      </a:r>
                      <a:r>
                        <a:rPr lang="sk-SK" sz="1400" dirty="0"/>
                        <a:t> a </a:t>
                      </a:r>
                      <a:r>
                        <a:rPr lang="sk-SK" sz="1400" dirty="0" err="1"/>
                        <a:t>státní</a:t>
                      </a:r>
                      <a:r>
                        <a:rPr lang="sk-SK" sz="1400" dirty="0"/>
                        <a:t> informační systémy;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digitální</a:t>
                      </a:r>
                      <a:r>
                        <a:rPr lang="sk-SK" sz="1400" dirty="0"/>
                        <a:t> stopa – </a:t>
                      </a:r>
                      <a:r>
                        <a:rPr lang="sk-SK" sz="1400" dirty="0" err="1"/>
                        <a:t>vědomá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a </a:t>
                      </a:r>
                      <a:r>
                        <a:rPr lang="sk-SK" sz="1400" dirty="0" err="1"/>
                        <a:t>nevědomá</a:t>
                      </a:r>
                      <a:r>
                        <a:rPr lang="sk-SK" sz="1400" dirty="0"/>
                        <a:t>, </a:t>
                      </a:r>
                      <a:r>
                        <a:rPr lang="sk-SK" sz="1400" dirty="0" err="1"/>
                        <a:t>cookies</a:t>
                      </a:r>
                      <a:r>
                        <a:rPr lang="sk-SK" sz="1400" dirty="0"/>
                        <a:t> a narušení </a:t>
                      </a:r>
                      <a:r>
                        <a:rPr lang="sk-SK" sz="1400" dirty="0" err="1"/>
                        <a:t>soukromí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při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využívání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technologií</a:t>
                      </a:r>
                      <a:r>
                        <a:rPr lang="sk-SK" sz="1400" dirty="0"/>
                        <a:t>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sledování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uživatele</a:t>
                      </a:r>
                      <a:r>
                        <a:rPr lang="sk-SK" sz="1400" dirty="0"/>
                        <a:t>, algoritmy </a:t>
                      </a:r>
                      <a:r>
                        <a:rPr lang="sk-SK" sz="1400" dirty="0" err="1"/>
                        <a:t>sociálních</a:t>
                      </a:r>
                      <a:r>
                        <a:rPr lang="sk-SK" sz="1400" dirty="0"/>
                        <a:t> sítí a </a:t>
                      </a:r>
                      <a:r>
                        <a:rPr lang="sk-SK" sz="1400" dirty="0" err="1"/>
                        <a:t>personalizace</a:t>
                      </a:r>
                      <a:r>
                        <a:rPr lang="sk-SK" sz="1400" dirty="0"/>
                        <a:t> obsahu.</a:t>
                      </a:r>
                    </a:p>
                  </a:txBody>
                  <a:tcPr marL="144000" marR="144000" marT="72000" marB="72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sk-SK" sz="1400" dirty="0"/>
                        <a:t>Žák: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rozpozná </a:t>
                      </a:r>
                      <a:r>
                        <a:rPr lang="sk-SK" sz="1400" dirty="0" err="1"/>
                        <a:t>podezřelé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chování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digitálních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zařízení</a:t>
                      </a:r>
                      <a:r>
                        <a:rPr lang="sk-SK" sz="1400" dirty="0"/>
                        <a:t> a </a:t>
                      </a:r>
                      <a:r>
                        <a:rPr lang="sk-SK" sz="1400" dirty="0" err="1"/>
                        <a:t>požádá</a:t>
                      </a:r>
                      <a:r>
                        <a:rPr lang="sk-SK" sz="1400" dirty="0"/>
                        <a:t> o pomoc;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uvědomuje</a:t>
                      </a:r>
                      <a:r>
                        <a:rPr lang="sk-SK" sz="1400" dirty="0"/>
                        <a:t> si možná nebezpečí a chápe </a:t>
                      </a:r>
                      <a:r>
                        <a:rPr lang="sk-SK" sz="1400" dirty="0" err="1"/>
                        <a:t>omezení</a:t>
                      </a:r>
                      <a:r>
                        <a:rPr lang="sk-SK" sz="1400" dirty="0"/>
                        <a:t> nutná pro </a:t>
                      </a:r>
                      <a:r>
                        <a:rPr lang="sk-SK" sz="1400" dirty="0" err="1"/>
                        <a:t>minimalizaci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rizik</a:t>
                      </a:r>
                      <a:br>
                        <a:rPr lang="sk-SK" sz="1400" dirty="0"/>
                      </a:br>
                      <a:r>
                        <a:rPr lang="sk-SK" sz="1400" dirty="0" err="1"/>
                        <a:t>při</a:t>
                      </a:r>
                      <a:r>
                        <a:rPr lang="sk-SK" sz="1400" dirty="0"/>
                        <a:t> práci s </a:t>
                      </a:r>
                      <a:r>
                        <a:rPr lang="sk-SK" sz="1400" dirty="0" err="1"/>
                        <a:t>digitálními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technologiemi</a:t>
                      </a:r>
                      <a:r>
                        <a:rPr lang="sk-SK" sz="1400" dirty="0"/>
                        <a:t>, dodržuje </a:t>
                      </a:r>
                      <a:r>
                        <a:rPr lang="sk-SK" sz="1400" dirty="0" err="1"/>
                        <a:t>řád</a:t>
                      </a:r>
                      <a:r>
                        <a:rPr lang="sk-SK" sz="1400" dirty="0"/>
                        <a:t> a pravidla stanovená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pro práci s </a:t>
                      </a:r>
                      <a:r>
                        <a:rPr lang="sk-SK" sz="1400" dirty="0" err="1"/>
                        <a:t>digitálními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technologiemi</a:t>
                      </a:r>
                      <a:r>
                        <a:rPr lang="sk-SK" sz="1400" dirty="0"/>
                        <a:t>, kde pracuje, </a:t>
                      </a:r>
                      <a:r>
                        <a:rPr lang="sk-SK" sz="1400" dirty="0" err="1"/>
                        <a:t>respektuje</a:t>
                      </a:r>
                      <a:r>
                        <a:rPr lang="sk-SK" sz="1400" dirty="0"/>
                        <a:t> bezpečnostní nastavení </a:t>
                      </a:r>
                      <a:r>
                        <a:rPr lang="sk-SK" sz="1400" dirty="0" err="1"/>
                        <a:t>ve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svých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digitálních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zařízeních</a:t>
                      </a:r>
                      <a:r>
                        <a:rPr lang="sk-SK" sz="1400" dirty="0"/>
                        <a:t>.</a:t>
                      </a:r>
                    </a:p>
                  </a:txBody>
                  <a:tcPr marL="144000" marR="144000" marT="72000" marB="72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89432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EBCB3DFC-CC90-2D48-091F-DE69F2E25315}"/>
              </a:ext>
            </a:extLst>
          </p:cNvPr>
          <p:cNvSpPr txBox="1">
            <a:spLocks/>
          </p:cNvSpPr>
          <p:nvPr/>
        </p:nvSpPr>
        <p:spPr>
          <a:xfrm>
            <a:off x="29227" y="-79694"/>
            <a:ext cx="9015594" cy="72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9166F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sk-SK" sz="3100" dirty="0">
                <a:solidFill>
                  <a:schemeClr val="bg1"/>
                </a:solidFill>
              </a:rPr>
              <a:t>Nový RVP - spojení s ECDL / ICDL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C7A0CE45-92F9-4187-F9B9-E5305D09C6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387" y="3423415"/>
            <a:ext cx="863999" cy="1232550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E8241D2F-1B2E-7EC5-5CE8-FA6FC29B7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905" y="3423416"/>
            <a:ext cx="863999" cy="1232548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5ADB733A-C830-B9DB-40C0-E146B2BC21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0804" y="3423416"/>
            <a:ext cx="863999" cy="1232548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5CB25737-4096-3A73-4004-55FE652EE0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8703" y="3423416"/>
            <a:ext cx="863999" cy="12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0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DF2AD-2132-4D73-BB3F-57A4B190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" y="-79694"/>
            <a:ext cx="6991006" cy="729842"/>
          </a:xfrm>
        </p:spPr>
        <p:txBody>
          <a:bodyPr>
            <a:normAutofit/>
          </a:bodyPr>
          <a:lstStyle/>
          <a:p>
            <a:r>
              <a:rPr lang="sk-SK" sz="3100" dirty="0" err="1">
                <a:solidFill>
                  <a:schemeClr val="bg1"/>
                </a:solidFill>
              </a:rPr>
              <a:t>Indikativní</a:t>
            </a:r>
            <a:r>
              <a:rPr lang="sk-SK" sz="3100" dirty="0">
                <a:solidFill>
                  <a:schemeClr val="bg1"/>
                </a:solidFill>
              </a:rPr>
              <a:t> harmonogram projektu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C48220-F949-419E-B4C7-90DA65C0F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543" y="859302"/>
            <a:ext cx="8414157" cy="534855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lnSpc>
                <a:spcPct val="100000"/>
              </a:lnSpc>
              <a:spcAft>
                <a:spcPts val="2000"/>
              </a:spcAft>
              <a:buNone/>
            </a:pPr>
            <a:r>
              <a:rPr lang="cs-CZ" sz="3600" b="1" dirty="0"/>
              <a:t>Tvorba uceleného systému na vzdělávání za účelem zlepšení a rozšíření digitálních dovedností pedagogů a žáků SŠ</a:t>
            </a:r>
          </a:p>
          <a:p>
            <a:pPr marL="514350" lvl="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b="1" dirty="0">
                <a:solidFill>
                  <a:srgbClr val="E77A1D"/>
                </a:solidFill>
              </a:rPr>
              <a:t>Tvorba metodiky a studijních materiálů vzdělávacího programu</a:t>
            </a:r>
            <a:endParaRPr lang="cs-CZ" sz="3200" b="1" dirty="0">
              <a:solidFill>
                <a:srgbClr val="E77A1D"/>
              </a:solidFill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Tvorba metodiky pro studijní materiály v systému ECDL / ICDL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Tvorba studijních materiálů v systému ECDL / ICDL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Tvorba interaktivních studijních materiálů ve standardu SCORM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700" b="1" dirty="0">
                <a:solidFill>
                  <a:srgbClr val="E77A1D"/>
                </a:solidFill>
              </a:rPr>
              <a:t>Vytvoření a správa vzdělávacího portálu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b="1" dirty="0">
                <a:solidFill>
                  <a:srgbClr val="E77A1D"/>
                </a:solidFill>
              </a:rPr>
              <a:t>Vzdělávání učitelů</a:t>
            </a:r>
            <a:endParaRPr lang="cs-CZ" sz="3600" b="1" dirty="0">
              <a:solidFill>
                <a:srgbClr val="E77A1D"/>
              </a:solidFill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cs-CZ" dirty="0"/>
              <a:t>Další vzdělávání pedagogických pracovníků v programu </a:t>
            </a:r>
            <a:r>
              <a:rPr lang="cs-CZ" b="1" dirty="0"/>
              <a:t>Digitální zdroje, nástroje a umělá inteligence ve vyučovacím procesu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cs-CZ" dirty="0"/>
              <a:t>Rozšíření digitálních dovedností - příprava na certifikaci v systému ECDL / ICDL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cs-CZ" dirty="0"/>
              <a:t>Ověření základních, středně pokročilých a pokročilých digitálních dovedností učitelů (certifikace) v systému ECDL / ICDL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cs-CZ" dirty="0"/>
              <a:t>Příprava učitelů na vzdělávání žáků za účelem zlepšení digitálních dovedností žáků – metodika ECDL / ICDL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b="1" dirty="0">
                <a:solidFill>
                  <a:srgbClr val="E77A1D"/>
                </a:solidFill>
              </a:rPr>
              <a:t>Vzdělávání žáků</a:t>
            </a:r>
            <a:endParaRPr lang="cs-CZ" sz="4000" b="1" dirty="0">
              <a:solidFill>
                <a:srgbClr val="E77A1D"/>
              </a:solidFill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Příprava žáků učiteli v systému ECDL / ICDL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Ověření základních, středně </a:t>
            </a:r>
            <a:r>
              <a:rPr lang="sk-SK" dirty="0"/>
              <a:t>pokročilých a pokročilých </a:t>
            </a:r>
            <a:r>
              <a:rPr lang="cs-CZ" dirty="0"/>
              <a:t>digitálních dovedností žáků (certifikace)</a:t>
            </a:r>
            <a:br>
              <a:rPr lang="en-US" dirty="0"/>
            </a:br>
            <a:r>
              <a:rPr lang="cs-CZ" dirty="0"/>
              <a:t>v systému ECDL / ICDL</a:t>
            </a:r>
            <a:endParaRPr lang="cs-CZ" sz="3200" dirty="0"/>
          </a:p>
        </p:txBody>
      </p:sp>
      <p:graphicFrame>
        <p:nvGraphicFramePr>
          <p:cNvPr id="4" name="Zástupný objekt pre obsah 11">
            <a:extLst>
              <a:ext uri="{FF2B5EF4-FFF2-40B4-BE49-F238E27FC236}">
                <a16:creationId xmlns:a16="http://schemas.microsoft.com/office/drawing/2014/main" id="{CF6FD0E9-6E1E-F8F7-A656-A3A6A90AF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582254"/>
              </p:ext>
            </p:extLst>
          </p:nvPr>
        </p:nvGraphicFramePr>
        <p:xfrm>
          <a:off x="58723" y="859302"/>
          <a:ext cx="3489820" cy="534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090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165" y="1101214"/>
            <a:ext cx="8723112" cy="4959952"/>
          </a:xfrm>
        </p:spPr>
        <p:txBody>
          <a:bodyPr>
            <a:noAutofit/>
          </a:bodyPr>
          <a:lstStyle/>
          <a:p>
            <a:pPr marL="269875" lvl="2" indent="-269875">
              <a:lnSpc>
                <a:spcPct val="100000"/>
              </a:lnSpc>
              <a:spcAft>
                <a:spcPts val="200"/>
              </a:spcAft>
            </a:pPr>
            <a:r>
              <a:rPr lang="cs-CZ" b="1" dirty="0"/>
              <a:t>Získání mezinárodně platného </a:t>
            </a:r>
            <a:r>
              <a:rPr lang="cs-CZ" b="1" dirty="0">
                <a:solidFill>
                  <a:srgbClr val="E77A1D"/>
                </a:solidFill>
              </a:rPr>
              <a:t>certifikátu</a:t>
            </a:r>
            <a:r>
              <a:rPr lang="cs-CZ" b="1" dirty="0"/>
              <a:t> </a:t>
            </a:r>
            <a:r>
              <a:rPr lang="cs-CZ" b="1" dirty="0">
                <a:solidFill>
                  <a:srgbClr val="E77A1D"/>
                </a:solidFill>
              </a:rPr>
              <a:t>ECDL/ICDL</a:t>
            </a:r>
            <a:r>
              <a:rPr lang="cs-CZ" b="1" dirty="0"/>
              <a:t>, který splňuje úroveň digitálních kompetencí (programování a informatické myšlení, kybernetická bezpečnost, principy práce s umělou inteligencí, spolupráce, vyhodnocování, zpracování a výměna informací na internetu, pokročilá práce s MS Office a Adobe </a:t>
            </a:r>
            <a:r>
              <a:rPr lang="cs-CZ" b="1" dirty="0" err="1"/>
              <a:t>Photoshop</a:t>
            </a:r>
            <a:r>
              <a:rPr lang="cs-CZ" b="1" dirty="0"/>
              <a:t>)</a:t>
            </a:r>
          </a:p>
          <a:p>
            <a:pPr marL="269875" lvl="2" indent="-269875">
              <a:lnSpc>
                <a:spcPct val="100000"/>
              </a:lnSpc>
              <a:spcAft>
                <a:spcPts val="200"/>
              </a:spcAft>
            </a:pPr>
            <a:r>
              <a:rPr lang="cs-CZ" b="1" dirty="0"/>
              <a:t>Splnění povinnosti „dalšího vzdělávání pedagogických pracovníků“ v programu </a:t>
            </a:r>
            <a:r>
              <a:rPr lang="cs-CZ" b="1" dirty="0">
                <a:solidFill>
                  <a:srgbClr val="E77A1D"/>
                </a:solidFill>
              </a:rPr>
              <a:t>Digitální zdroje, nástroje a umělá inteligence</a:t>
            </a:r>
            <a:br>
              <a:rPr lang="en-US" b="1" dirty="0">
                <a:solidFill>
                  <a:srgbClr val="E77A1D"/>
                </a:solidFill>
              </a:rPr>
            </a:br>
            <a:r>
              <a:rPr lang="cs-CZ" b="1" dirty="0">
                <a:solidFill>
                  <a:srgbClr val="E77A1D"/>
                </a:solidFill>
              </a:rPr>
              <a:t>ve vyučovacím procesu</a:t>
            </a:r>
          </a:p>
          <a:p>
            <a:pPr marL="269875" lvl="2" indent="-269875">
              <a:lnSpc>
                <a:spcPct val="100000"/>
              </a:lnSpc>
              <a:spcAft>
                <a:spcPts val="200"/>
              </a:spcAft>
            </a:pPr>
            <a:r>
              <a:rPr lang="cs-CZ" b="1" dirty="0"/>
              <a:t>Honorář za přípravu žáků na testování ECDL / ICDL: </a:t>
            </a:r>
            <a:r>
              <a:rPr lang="cs-CZ" b="1" dirty="0">
                <a:solidFill>
                  <a:srgbClr val="E77A1D"/>
                </a:solidFill>
              </a:rPr>
              <a:t>600 € </a:t>
            </a:r>
            <a:r>
              <a:rPr lang="cs-CZ" b="1" dirty="0"/>
              <a:t>/ učitel (2-4 učitelé z každé školy).</a:t>
            </a:r>
          </a:p>
          <a:p>
            <a:pPr marL="269875" lvl="2" indent="-269875">
              <a:lnSpc>
                <a:spcPct val="100000"/>
              </a:lnSpc>
              <a:spcAft>
                <a:spcPts val="200"/>
              </a:spcAft>
            </a:pPr>
            <a:r>
              <a:rPr lang="cs-CZ" b="1" dirty="0"/>
              <a:t>Zvýšení důvěryhodnosti škol a učitelů informatiky</a:t>
            </a:r>
          </a:p>
          <a:p>
            <a:pPr marL="269875" lvl="2" indent="-269875">
              <a:lnSpc>
                <a:spcPct val="100000"/>
              </a:lnSpc>
              <a:spcAft>
                <a:spcPts val="200"/>
              </a:spcAft>
            </a:pPr>
            <a:r>
              <a:rPr lang="cs-CZ" b="1" dirty="0"/>
              <a:t>Přístup do interaktivních studijních materiálů (e-</a:t>
            </a:r>
            <a:r>
              <a:rPr lang="cs-CZ" b="1" dirty="0" err="1"/>
              <a:t>learning</a:t>
            </a:r>
            <a:r>
              <a:rPr lang="cs-CZ" b="1" dirty="0"/>
              <a:t> v systému SCORM)</a:t>
            </a:r>
          </a:p>
        </p:txBody>
      </p:sp>
      <p:sp>
        <p:nvSpPr>
          <p:cNvPr id="7" name="AutoShape 4" descr="Výsledok vyhľadávania obrázkov pre dopyt peniaze mince"/>
          <p:cNvSpPr>
            <a:spLocks noChangeAspect="1" noChangeArrowheads="1"/>
          </p:cNvSpPr>
          <p:nvPr/>
        </p:nvSpPr>
        <p:spPr bwMode="auto">
          <a:xfrm>
            <a:off x="10282137" y="-335046"/>
            <a:ext cx="2232248" cy="223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6" descr="Výsledok vyhľadávania obrázkov pre dopyt peniaze min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46" name="Picture 2" descr="VÃ½sledok vyhÄ¾adÃ¡vania obrÃ¡zkov pre dopyt ecdl worldwid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6971" y="745125"/>
            <a:ext cx="1905094" cy="95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682" y="1862159"/>
            <a:ext cx="2679383" cy="4019074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5C58CEF5-F752-2E16-BB82-53AF39E7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" y="-79694"/>
            <a:ext cx="6991006" cy="729842"/>
          </a:xfrm>
        </p:spPr>
        <p:txBody>
          <a:bodyPr>
            <a:normAutofit/>
          </a:bodyPr>
          <a:lstStyle/>
          <a:p>
            <a:r>
              <a:rPr lang="sk-SK" sz="3100" dirty="0">
                <a:solidFill>
                  <a:schemeClr val="bg1"/>
                </a:solidFill>
              </a:rPr>
              <a:t>Výhody pro </a:t>
            </a:r>
            <a:r>
              <a:rPr lang="sk-SK" sz="3100" dirty="0" err="1">
                <a:solidFill>
                  <a:schemeClr val="bg1"/>
                </a:solidFill>
              </a:rPr>
              <a:t>učitele</a:t>
            </a:r>
            <a:endParaRPr lang="sk-SK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7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6824" y="1384183"/>
            <a:ext cx="8560673" cy="45202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lang="cs-CZ" sz="2000" b="1" dirty="0"/>
              <a:t>Příprava založená na mezinárodně platné metodice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lang="cs-CZ" sz="2000" b="1" dirty="0"/>
              <a:t>Získání mezinárodně platného certifikátu ECDL / ICDL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lang="cs-CZ" sz="2000" b="1" dirty="0"/>
              <a:t>Volný přístup k výukovým materiálům a instruktážním videím</a:t>
            </a:r>
            <a:br>
              <a:rPr lang="en-US" sz="2000" b="1" dirty="0"/>
            </a:br>
            <a:r>
              <a:rPr lang="cs-CZ" sz="2000" b="1" dirty="0"/>
              <a:t>v e-learningovém prostředí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lang="cs-CZ" sz="2000" b="1" dirty="0"/>
              <a:t>Certifikát ECDL je </a:t>
            </a:r>
            <a:r>
              <a:rPr lang="cs-CZ" sz="2000" b="1" dirty="0">
                <a:solidFill>
                  <a:srgbClr val="E77A1D"/>
                </a:solidFill>
              </a:rPr>
              <a:t>respektován na pracovním trhu v</a:t>
            </a:r>
            <a:r>
              <a:rPr lang="en-US" sz="2000" b="1" dirty="0">
                <a:solidFill>
                  <a:srgbClr val="E77A1D"/>
                </a:solidFill>
              </a:rPr>
              <a:t> </a:t>
            </a:r>
            <a:r>
              <a:rPr lang="cs-CZ" sz="2000" b="1" dirty="0">
                <a:solidFill>
                  <a:srgbClr val="E77A1D"/>
                </a:solidFill>
              </a:rPr>
              <a:t>České republice</a:t>
            </a:r>
            <a:r>
              <a:rPr lang="en-US" sz="2000" b="1" dirty="0">
                <a:solidFill>
                  <a:srgbClr val="E77A1D"/>
                </a:solidFill>
              </a:rPr>
              <a:t>,</a:t>
            </a:r>
            <a:r>
              <a:rPr lang="cs-CZ" sz="2000" b="1" dirty="0">
                <a:solidFill>
                  <a:srgbClr val="E77A1D"/>
                </a:solidFill>
              </a:rPr>
              <a:t> Slovenské republice, i v celé EU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lang="cs-CZ" sz="2000" b="1" dirty="0"/>
              <a:t>40 - 80 žáků z každé školy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lang="cs-CZ" sz="2000" b="1" dirty="0"/>
              <a:t>ECDL certifikát je uznáván na většině VŠ v</a:t>
            </a:r>
            <a:r>
              <a:rPr lang="en-US" sz="2000" b="1" dirty="0"/>
              <a:t> </a:t>
            </a:r>
            <a:r>
              <a:rPr lang="cs-CZ" sz="2000" b="1" dirty="0"/>
              <a:t>České republice </a:t>
            </a:r>
            <a:r>
              <a:rPr lang="en-US" sz="2000" b="1" dirty="0"/>
              <a:t>a</a:t>
            </a:r>
            <a:r>
              <a:rPr lang="cs-CZ" sz="2000" b="1" dirty="0"/>
              <a:t> Slovenské republice jako zápočet a zkouška z informatiky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lang="cs-CZ" sz="2000" b="1" dirty="0"/>
              <a:t>V České republice možnost využití mezinárodních standardů z oblasti digitálních kompetencí </a:t>
            </a:r>
            <a:r>
              <a:rPr lang="cs-CZ" sz="2000" b="1" dirty="0">
                <a:solidFill>
                  <a:srgbClr val="E77A1D"/>
                </a:solidFill>
              </a:rPr>
              <a:t>v rámci profilové části maturitních zkoušek</a:t>
            </a:r>
          </a:p>
        </p:txBody>
      </p:sp>
      <p:sp>
        <p:nvSpPr>
          <p:cNvPr id="8" name="AutoShape 6" descr="Výsledok vyhľadávania obrázkov pre dopyt peniaze min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801" y="999012"/>
            <a:ext cx="2435087" cy="5091545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5096367-B43B-3090-2797-8E820D60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" y="-79694"/>
            <a:ext cx="6991006" cy="729842"/>
          </a:xfrm>
        </p:spPr>
        <p:txBody>
          <a:bodyPr>
            <a:normAutofit/>
          </a:bodyPr>
          <a:lstStyle/>
          <a:p>
            <a:r>
              <a:rPr lang="cs-CZ" sz="3100" dirty="0">
                <a:solidFill>
                  <a:schemeClr val="bg1"/>
                </a:solidFill>
              </a:rPr>
              <a:t>Výhody pro žáky</a:t>
            </a:r>
          </a:p>
        </p:txBody>
      </p:sp>
    </p:spTree>
    <p:extLst>
      <p:ext uri="{BB962C8B-B14F-4D97-AF65-F5344CB8AC3E}">
        <p14:creationId xmlns:p14="http://schemas.microsoft.com/office/powerpoint/2010/main" val="983324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0C333464-446F-A7C6-0D27-E1804D18A3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475" y="3965993"/>
            <a:ext cx="4522947" cy="23412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F45DA57-C4DB-E49B-1DAE-D7D1F52C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… na středních školách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C700BB31-8D43-D8FD-95FE-EDF8C6916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403708"/>
              </p:ext>
            </p:extLst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Nadpis 1">
            <a:extLst>
              <a:ext uri="{FF2B5EF4-FFF2-40B4-BE49-F238E27FC236}">
                <a16:creationId xmlns:a16="http://schemas.microsoft.com/office/drawing/2014/main" id="{3B5154BF-C2D3-7F90-14B2-782B784B43D0}"/>
              </a:ext>
            </a:extLst>
          </p:cNvPr>
          <p:cNvSpPr txBox="1">
            <a:spLocks/>
          </p:cNvSpPr>
          <p:nvPr/>
        </p:nvSpPr>
        <p:spPr>
          <a:xfrm>
            <a:off x="58723" y="-79694"/>
            <a:ext cx="6991006" cy="72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9166F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cs-CZ" sz="3100" dirty="0">
                <a:solidFill>
                  <a:schemeClr val="bg1"/>
                </a:solidFill>
              </a:rPr>
              <a:t>Efektivní vzdělávání...</a:t>
            </a:r>
          </a:p>
        </p:txBody>
      </p:sp>
    </p:spTree>
    <p:extLst>
      <p:ext uri="{BB962C8B-B14F-4D97-AF65-F5344CB8AC3E}">
        <p14:creationId xmlns:p14="http://schemas.microsoft.com/office/powerpoint/2010/main" val="43210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 fontScale="90000"/>
          </a:bodyPr>
          <a:lstStyle/>
          <a:p>
            <a:pPr algn="l"/>
            <a:r>
              <a:rPr lang="cs-CZ" sz="4800" dirty="0"/>
              <a:t>Realizovaný </a:t>
            </a:r>
            <a:r>
              <a:rPr lang="sk-SK" sz="4800" dirty="0"/>
              <a:t>projekt INTERREG 2021 -2023</a:t>
            </a: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15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17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403992" y="4687917"/>
            <a:ext cx="8916176" cy="1504380"/>
          </a:xfrm>
        </p:spPr>
        <p:txBody>
          <a:bodyPr anchor="t">
            <a:normAutofit/>
          </a:bodyPr>
          <a:lstStyle/>
          <a:p>
            <a:pPr algn="l"/>
            <a:r>
              <a:rPr lang="sk-SK" sz="3000" dirty="0">
                <a:solidFill>
                  <a:srgbClr val="FFFFFF"/>
                </a:solidFill>
              </a:rPr>
              <a:t>„</a:t>
            </a:r>
            <a:r>
              <a:rPr lang="sk-SK" sz="3000" dirty="0" err="1">
                <a:solidFill>
                  <a:srgbClr val="FFFFFF"/>
                </a:solidFill>
              </a:rPr>
              <a:t>Zvyšování</a:t>
            </a:r>
            <a:r>
              <a:rPr lang="sk-SK" sz="3000" dirty="0">
                <a:solidFill>
                  <a:srgbClr val="FFFFFF"/>
                </a:solidFill>
              </a:rPr>
              <a:t> </a:t>
            </a:r>
            <a:r>
              <a:rPr lang="sk-SK" sz="3000" dirty="0" err="1">
                <a:solidFill>
                  <a:srgbClr val="FFFFFF"/>
                </a:solidFill>
              </a:rPr>
              <a:t>digitálních</a:t>
            </a:r>
            <a:r>
              <a:rPr lang="sk-SK" sz="3000" dirty="0">
                <a:solidFill>
                  <a:srgbClr val="FFFFFF"/>
                </a:solidFill>
              </a:rPr>
              <a:t> </a:t>
            </a:r>
            <a:r>
              <a:rPr lang="sk-SK" sz="3000" dirty="0" err="1">
                <a:solidFill>
                  <a:srgbClr val="FFFFFF"/>
                </a:solidFill>
              </a:rPr>
              <a:t>dovedností</a:t>
            </a:r>
            <a:r>
              <a:rPr lang="sk-SK" sz="3000" dirty="0">
                <a:solidFill>
                  <a:srgbClr val="FFFFFF"/>
                </a:solidFill>
              </a:rPr>
              <a:t> </a:t>
            </a:r>
            <a:r>
              <a:rPr lang="sk-SK" sz="3000" dirty="0" err="1">
                <a:solidFill>
                  <a:srgbClr val="FFFFFF"/>
                </a:solidFill>
              </a:rPr>
              <a:t>pedagogů</a:t>
            </a:r>
            <a:r>
              <a:rPr lang="sk-SK" sz="3000" dirty="0">
                <a:solidFill>
                  <a:srgbClr val="FFFFFF"/>
                </a:solidFill>
              </a:rPr>
              <a:t> a </a:t>
            </a:r>
            <a:r>
              <a:rPr lang="sk-SK" sz="3000" dirty="0" err="1">
                <a:solidFill>
                  <a:srgbClr val="FFFFFF"/>
                </a:solidFill>
              </a:rPr>
              <a:t>žáků</a:t>
            </a:r>
            <a:r>
              <a:rPr lang="sk-SK" sz="3000" dirty="0">
                <a:solidFill>
                  <a:srgbClr val="FFFFFF"/>
                </a:solidFill>
              </a:rPr>
              <a:t> 24 </a:t>
            </a:r>
            <a:r>
              <a:rPr lang="sk-SK" sz="3000" dirty="0" err="1">
                <a:solidFill>
                  <a:srgbClr val="FFFFFF"/>
                </a:solidFill>
              </a:rPr>
              <a:t>středních</a:t>
            </a:r>
            <a:r>
              <a:rPr lang="sk-SK" sz="3000" dirty="0">
                <a:solidFill>
                  <a:srgbClr val="FFFFFF"/>
                </a:solidFill>
              </a:rPr>
              <a:t> </a:t>
            </a:r>
            <a:r>
              <a:rPr lang="sk-SK" sz="3000" dirty="0" err="1">
                <a:solidFill>
                  <a:srgbClr val="FFFFFF"/>
                </a:solidFill>
              </a:rPr>
              <a:t>škol</a:t>
            </a:r>
            <a:r>
              <a:rPr lang="sk-SK" sz="3000" dirty="0">
                <a:solidFill>
                  <a:srgbClr val="FFFFFF"/>
                </a:solidFill>
              </a:rPr>
              <a:t> SR a ČR v oblasti slovensko-českého pohraničí“</a:t>
            </a:r>
          </a:p>
        </p:txBody>
      </p:sp>
      <p:sp>
        <p:nvSpPr>
          <p:cNvPr id="80" name="Rectangle 19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Testování ">
            <a:extLst>
              <a:ext uri="{FF2B5EF4-FFF2-40B4-BE49-F238E27FC236}">
                <a16:creationId xmlns:a16="http://schemas.microsoft.com/office/drawing/2014/main" id="{1BEC6CB7-A8EA-5165-EA00-7768976D0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150" y="921714"/>
            <a:ext cx="6801711" cy="3636327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B953733-A200-94EA-3E11-8E2B3B5FC0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8833" y="324775"/>
            <a:ext cx="2688330" cy="4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1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snímka obrazovky, grafický dizajn&#10;&#10;Automaticky generovaný popis">
            <a:extLst>
              <a:ext uri="{FF2B5EF4-FFF2-40B4-BE49-F238E27FC236}">
                <a16:creationId xmlns:a16="http://schemas.microsoft.com/office/drawing/2014/main" id="{C67666C4-FCCB-92F2-4A65-36222700AA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71" y="1301122"/>
            <a:ext cx="11610859" cy="4358709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7F373A4A-CD94-44F8-1885-C8B892414559}"/>
              </a:ext>
            </a:extLst>
          </p:cNvPr>
          <p:cNvSpPr txBox="1"/>
          <p:nvPr/>
        </p:nvSpPr>
        <p:spPr>
          <a:xfrm>
            <a:off x="0" y="6284423"/>
            <a:ext cx="12192000" cy="573578"/>
          </a:xfrm>
          <a:prstGeom prst="rect">
            <a:avLst/>
          </a:prstGeom>
          <a:solidFill>
            <a:srgbClr val="E77A1D"/>
          </a:solidFill>
        </p:spPr>
        <p:txBody>
          <a:bodyPr wrap="square" rtlCol="0">
            <a:spAutoFit/>
          </a:bodyPr>
          <a:lstStyle/>
          <a:p>
            <a:endParaRPr lang="sk-SK" sz="935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037A6D2-9012-6B17-3D86-3028496C6D0C}"/>
              </a:ext>
            </a:extLst>
          </p:cNvPr>
          <p:cNvSpPr txBox="1"/>
          <p:nvPr/>
        </p:nvSpPr>
        <p:spPr>
          <a:xfrm>
            <a:off x="0" y="0"/>
            <a:ext cx="12192000" cy="573578"/>
          </a:xfrm>
          <a:prstGeom prst="rect">
            <a:avLst/>
          </a:prstGeom>
          <a:solidFill>
            <a:srgbClr val="29166F"/>
          </a:solidFill>
        </p:spPr>
        <p:txBody>
          <a:bodyPr wrap="square" rtlCol="0">
            <a:spAutoFit/>
          </a:bodyPr>
          <a:lstStyle/>
          <a:p>
            <a:endParaRPr lang="sk-SK" sz="935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ABBB120-1E96-6AA3-3088-1FBD57BDBC7E}"/>
              </a:ext>
            </a:extLst>
          </p:cNvPr>
          <p:cNvSpPr txBox="1"/>
          <p:nvPr/>
        </p:nvSpPr>
        <p:spPr>
          <a:xfrm>
            <a:off x="9096375" y="0"/>
            <a:ext cx="3095625" cy="573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sz="935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E5110E9-C3D9-0CC9-FF13-3A2820B855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701" y="63041"/>
            <a:ext cx="2672915" cy="432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B92EE30-5E55-E720-F515-FD1464816D43}"/>
              </a:ext>
            </a:extLst>
          </p:cNvPr>
          <p:cNvSpPr txBox="1">
            <a:spLocks/>
          </p:cNvSpPr>
          <p:nvPr/>
        </p:nvSpPr>
        <p:spPr>
          <a:xfrm>
            <a:off x="58723" y="-79694"/>
            <a:ext cx="6991006" cy="72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9166F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cs-CZ" sz="3100" dirty="0">
                <a:solidFill>
                  <a:schemeClr val="bg1"/>
                </a:solidFill>
              </a:rPr>
              <a:t>Seznam zapojených škol</a:t>
            </a:r>
          </a:p>
        </p:txBody>
      </p:sp>
    </p:spTree>
    <p:extLst>
      <p:ext uri="{BB962C8B-B14F-4D97-AF65-F5344CB8AC3E}">
        <p14:creationId xmlns:p14="http://schemas.microsoft.com/office/powerpoint/2010/main" val="3418661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3C182-E3F8-C835-591B-64905FF4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0" y="-41241"/>
            <a:ext cx="5836449" cy="705127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Štatistické</a:t>
            </a:r>
            <a:r>
              <a:rPr lang="cs-CZ" b="1" dirty="0">
                <a:solidFill>
                  <a:schemeClr val="bg1"/>
                </a:solidFill>
              </a:rPr>
              <a:t> údaje projektu</a:t>
            </a:r>
          </a:p>
        </p:txBody>
      </p:sp>
      <p:graphicFrame>
        <p:nvGraphicFramePr>
          <p:cNvPr id="8" name="Zástupný objekt pre obsah 7">
            <a:extLst>
              <a:ext uri="{FF2B5EF4-FFF2-40B4-BE49-F238E27FC236}">
                <a16:creationId xmlns:a16="http://schemas.microsoft.com/office/drawing/2014/main" id="{34191620-523E-50D6-2B55-203CE75496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44183" y="777475"/>
          <a:ext cx="7649495" cy="561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bdĺžnik 8">
            <a:extLst>
              <a:ext uri="{FF2B5EF4-FFF2-40B4-BE49-F238E27FC236}">
                <a16:creationId xmlns:a16="http://schemas.microsoft.com/office/drawing/2014/main" id="{271D059D-E781-0356-7A6E-0D7412C2554C}"/>
              </a:ext>
            </a:extLst>
          </p:cNvPr>
          <p:cNvSpPr/>
          <p:nvPr/>
        </p:nvSpPr>
        <p:spPr>
          <a:xfrm>
            <a:off x="4562169" y="669010"/>
            <a:ext cx="5476179" cy="119019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cs-CZ" sz="3467" b="1" dirty="0">
                <a:solidFill>
                  <a:srgbClr val="29166F"/>
                </a:solidFill>
                <a:ea typeface="+mj-ea"/>
                <a:cs typeface="+mj-cs"/>
              </a:rPr>
              <a:t>Účast žáků na testování: 609</a:t>
            </a:r>
            <a:br>
              <a:rPr lang="en-US" sz="3467" b="1" dirty="0">
                <a:solidFill>
                  <a:srgbClr val="29166F"/>
                </a:solidFill>
                <a:ea typeface="+mj-ea"/>
                <a:cs typeface="+mj-cs"/>
              </a:rPr>
            </a:br>
            <a:r>
              <a:rPr lang="en-US" sz="3467" b="1" dirty="0" err="1">
                <a:solidFill>
                  <a:srgbClr val="29166F"/>
                </a:solidFill>
                <a:ea typeface="+mj-ea"/>
                <a:cs typeface="+mj-cs"/>
              </a:rPr>
              <a:t>Počet</a:t>
            </a:r>
            <a:r>
              <a:rPr lang="en-US" sz="3467" b="1" dirty="0">
                <a:solidFill>
                  <a:srgbClr val="29166F"/>
                </a:solidFill>
                <a:ea typeface="+mj-ea"/>
                <a:cs typeface="+mj-cs"/>
              </a:rPr>
              <a:t> </a:t>
            </a:r>
            <a:r>
              <a:rPr lang="en-US" sz="3467" b="1" dirty="0" err="1">
                <a:solidFill>
                  <a:srgbClr val="29166F"/>
                </a:solidFill>
                <a:ea typeface="+mj-ea"/>
                <a:cs typeface="+mj-cs"/>
              </a:rPr>
              <a:t>úspěšných</a:t>
            </a:r>
            <a:r>
              <a:rPr lang="en-US" sz="3467" b="1" dirty="0">
                <a:solidFill>
                  <a:srgbClr val="29166F"/>
                </a:solidFill>
                <a:ea typeface="+mj-ea"/>
                <a:cs typeface="+mj-cs"/>
              </a:rPr>
              <a:t> </a:t>
            </a:r>
            <a:r>
              <a:rPr lang="en-US" sz="3467" b="1" dirty="0" err="1">
                <a:solidFill>
                  <a:srgbClr val="29166F"/>
                </a:solidFill>
                <a:ea typeface="+mj-ea"/>
                <a:cs typeface="+mj-cs"/>
              </a:rPr>
              <a:t>žáků</a:t>
            </a:r>
            <a:r>
              <a:rPr lang="en-US" sz="3467" b="1" dirty="0">
                <a:solidFill>
                  <a:srgbClr val="29166F"/>
                </a:solidFill>
                <a:ea typeface="+mj-ea"/>
                <a:cs typeface="+mj-cs"/>
              </a:rPr>
              <a:t>: 578</a:t>
            </a:r>
            <a:endParaRPr lang="cs-CZ" sz="3467" b="1" dirty="0">
              <a:solidFill>
                <a:srgbClr val="29166F"/>
              </a:solidFill>
              <a:ea typeface="+mj-ea"/>
              <a:cs typeface="+mj-cs"/>
            </a:endParaRP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023F2AF3-EFD6-A3DB-42FD-29733FD11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343342"/>
              </p:ext>
            </p:extLst>
          </p:nvPr>
        </p:nvGraphicFramePr>
        <p:xfrm>
          <a:off x="0" y="663886"/>
          <a:ext cx="4348899" cy="5525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8899">
                  <a:extLst>
                    <a:ext uri="{9D8B030D-6E8A-4147-A177-3AD203B41FA5}">
                      <a16:colId xmlns:a16="http://schemas.microsoft.com/office/drawing/2014/main" val="3549470324"/>
                    </a:ext>
                  </a:extLst>
                </a:gridCol>
              </a:tblGrid>
              <a:tr h="426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kern="0" dirty="0">
                          <a:effectLst/>
                        </a:rPr>
                        <a:t>Klasifikace</a:t>
                      </a:r>
                      <a:endParaRPr lang="sk-SK" sz="4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03779464"/>
                  </a:ext>
                </a:extLst>
              </a:tr>
              <a:tr h="1437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9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Digitální odbornost: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600" b="0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Osoby, které úspěšně absolvovaly 1-4 moduly programu ECDL </a:t>
                      </a:r>
                      <a:r>
                        <a:rPr lang="cs-CZ" sz="1600" b="0" kern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</a:t>
                      </a:r>
                      <a:r>
                        <a:rPr lang="cs-CZ" sz="1600" b="0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splnily tak podmínky pro vystavení certifikátu ECDL</a:t>
                      </a:r>
                      <a:endParaRPr lang="sk-SK" sz="1600" b="0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000" marR="192000" marT="96000" marB="96000" anchor="ctr"/>
                </a:tc>
                <a:extLst>
                  <a:ext uri="{0D108BD9-81ED-4DB2-BD59-A6C34878D82A}">
                    <a16:rowId xmlns:a16="http://schemas.microsoft.com/office/drawing/2014/main" val="2758847965"/>
                  </a:ext>
                </a:extLst>
              </a:tr>
              <a:tr h="12202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9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Digitální gramotnost: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600" b="0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Osoby, které úspěšně absolvovaly nejméně 4 moduly pro vystavení certifikátu ECDL Start</a:t>
                      </a:r>
                      <a:endParaRPr lang="sk-SK" sz="1600" b="0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000" marR="192000" marT="96000" marB="96000" anchor="ctr"/>
                </a:tc>
                <a:extLst>
                  <a:ext uri="{0D108BD9-81ED-4DB2-BD59-A6C34878D82A}">
                    <a16:rowId xmlns:a16="http://schemas.microsoft.com/office/drawing/2014/main" val="2190640447"/>
                  </a:ext>
                </a:extLst>
              </a:tr>
              <a:tr h="12202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9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Digitální </a:t>
                      </a:r>
                      <a:r>
                        <a:rPr lang="en-US" sz="19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cs-CZ" sz="19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vědomí:</a:t>
                      </a:r>
                      <a:endParaRPr lang="cs-CZ" sz="19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600" b="0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Osoby, které úspěšně absolvovaly 1 - 3 moduly programu ECDL</a:t>
                      </a:r>
                      <a:endParaRPr lang="sk-SK" sz="1600" b="0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000" marR="192000" marT="96000" marB="96000" anchor="ctr"/>
                </a:tc>
                <a:extLst>
                  <a:ext uri="{0D108BD9-81ED-4DB2-BD59-A6C34878D82A}">
                    <a16:rowId xmlns:a16="http://schemas.microsoft.com/office/drawing/2014/main" val="622925616"/>
                  </a:ext>
                </a:extLst>
              </a:tr>
              <a:tr h="12202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9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Digitální negramotnost: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600" b="0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Osoby, které nebyly úspěšné ani v jednom ze skládaných modulů konceptu ECDL</a:t>
                      </a:r>
                      <a:endParaRPr lang="sk-SK" sz="1600" b="0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000" marR="192000" marT="96000" marB="96000" anchor="ctr"/>
                </a:tc>
                <a:extLst>
                  <a:ext uri="{0D108BD9-81ED-4DB2-BD59-A6C34878D82A}">
                    <a16:rowId xmlns:a16="http://schemas.microsoft.com/office/drawing/2014/main" val="1368938597"/>
                  </a:ext>
                </a:extLst>
              </a:tr>
            </a:tbl>
          </a:graphicData>
        </a:graphic>
      </p:graphicFrame>
      <p:sp>
        <p:nvSpPr>
          <p:cNvPr id="4" name="BlokTextu 3">
            <a:extLst>
              <a:ext uri="{FF2B5EF4-FFF2-40B4-BE49-F238E27FC236}">
                <a16:creationId xmlns:a16="http://schemas.microsoft.com/office/drawing/2014/main" id="{962B1046-32E1-9D9A-F6E3-76EC3BCEA371}"/>
              </a:ext>
            </a:extLst>
          </p:cNvPr>
          <p:cNvSpPr txBox="1"/>
          <p:nvPr/>
        </p:nvSpPr>
        <p:spPr>
          <a:xfrm>
            <a:off x="0" y="6284423"/>
            <a:ext cx="12192000" cy="573578"/>
          </a:xfrm>
          <a:prstGeom prst="rect">
            <a:avLst/>
          </a:prstGeom>
          <a:solidFill>
            <a:srgbClr val="E77A1D"/>
          </a:solidFill>
        </p:spPr>
        <p:txBody>
          <a:bodyPr wrap="square" rtlCol="0">
            <a:spAutoFit/>
          </a:bodyPr>
          <a:lstStyle/>
          <a:p>
            <a:endParaRPr lang="sk-SK" sz="935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4E75B77-67D1-BAEF-0DB4-8315B7E98E95}"/>
              </a:ext>
            </a:extLst>
          </p:cNvPr>
          <p:cNvSpPr txBox="1"/>
          <p:nvPr/>
        </p:nvSpPr>
        <p:spPr>
          <a:xfrm>
            <a:off x="0" y="0"/>
            <a:ext cx="12192000" cy="573578"/>
          </a:xfrm>
          <a:prstGeom prst="rect">
            <a:avLst/>
          </a:prstGeom>
          <a:solidFill>
            <a:srgbClr val="29166F"/>
          </a:solidFill>
        </p:spPr>
        <p:txBody>
          <a:bodyPr wrap="square" rtlCol="0">
            <a:spAutoFit/>
          </a:bodyPr>
          <a:lstStyle/>
          <a:p>
            <a:endParaRPr lang="sk-SK" sz="935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9E4DBCFA-73AB-31FB-253C-5264AD15F4D2}"/>
              </a:ext>
            </a:extLst>
          </p:cNvPr>
          <p:cNvSpPr txBox="1"/>
          <p:nvPr/>
        </p:nvSpPr>
        <p:spPr>
          <a:xfrm>
            <a:off x="9096375" y="0"/>
            <a:ext cx="3095625" cy="573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sz="935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3AB7E6A-9FF6-46A6-1EF8-6C0EAB11EB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701" y="63041"/>
            <a:ext cx="2672915" cy="432000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C5DF333C-4F7E-BFC3-535D-93D7E63A2D16}"/>
              </a:ext>
            </a:extLst>
          </p:cNvPr>
          <p:cNvSpPr txBox="1">
            <a:spLocks/>
          </p:cNvSpPr>
          <p:nvPr/>
        </p:nvSpPr>
        <p:spPr>
          <a:xfrm>
            <a:off x="58723" y="-79694"/>
            <a:ext cx="6991006" cy="72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9166F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cs-CZ" sz="3100" dirty="0">
                <a:solidFill>
                  <a:schemeClr val="bg1"/>
                </a:solidFill>
              </a:rPr>
              <a:t>Statistické údaje projektu</a:t>
            </a:r>
          </a:p>
        </p:txBody>
      </p:sp>
    </p:spTree>
    <p:extLst>
      <p:ext uri="{BB962C8B-B14F-4D97-AF65-F5344CB8AC3E}">
        <p14:creationId xmlns:p14="http://schemas.microsoft.com/office/powerpoint/2010/main" val="4259769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6F0BA0-2F12-B037-48F9-E65E804B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25" y="1170038"/>
            <a:ext cx="7208932" cy="5037815"/>
          </a:xfrm>
        </p:spPr>
        <p:txBody>
          <a:bodyPr anchor="t">
            <a:noAutofit/>
          </a:bodyPr>
          <a:lstStyle/>
          <a:p>
            <a:pPr algn="just">
              <a:lnSpc>
                <a:spcPct val="80000"/>
              </a:lnSpc>
            </a:pPr>
            <a:r>
              <a:rPr lang="cs-CZ" sz="2000" dirty="0"/>
              <a:t>V rámci projektu v JMK vzniklo </a:t>
            </a:r>
            <a:r>
              <a:rPr lang="cs-CZ" sz="2000" dirty="0">
                <a:solidFill>
                  <a:srgbClr val="E77A1D"/>
                </a:solidFill>
              </a:rPr>
              <a:t>akreditované testovací středisko ECDL / ICDL</a:t>
            </a:r>
            <a:r>
              <a:rPr lang="cs-CZ" sz="2000" dirty="0"/>
              <a:t>, ke kterému mají přístup všechny zúčastněné školy. Toto středisko lze využít i pro testování žáků z jiných škol, jelikož disponuje mobilní testovací místností.</a:t>
            </a:r>
          </a:p>
          <a:p>
            <a:pPr algn="just">
              <a:lnSpc>
                <a:spcPct val="80000"/>
              </a:lnSpc>
            </a:pPr>
            <a:r>
              <a:rPr lang="cs-CZ" sz="2000" dirty="0"/>
              <a:t>Školy získaly interaktivní studijní materiály, které mohou využívat při výuce žáků se zaměřením na digitální gramotnost žáků.</a:t>
            </a:r>
          </a:p>
          <a:p>
            <a:pPr algn="just">
              <a:lnSpc>
                <a:spcPct val="80000"/>
              </a:lnSpc>
            </a:pPr>
            <a:r>
              <a:rPr lang="cs-CZ" sz="2000" dirty="0"/>
              <a:t>Připravení učitelé středních škol mohou samostatně připravovat a testovat žáky s využitím testovacího střediska, </a:t>
            </a:r>
            <a:r>
              <a:rPr lang="cs-CZ" sz="2000" dirty="0">
                <a:solidFill>
                  <a:srgbClr val="E77A1D"/>
                </a:solidFill>
              </a:rPr>
              <a:t>které vzniklo díky projektu bez dalších investic škol.</a:t>
            </a:r>
          </a:p>
          <a:p>
            <a:pPr algn="just">
              <a:lnSpc>
                <a:spcPct val="80000"/>
              </a:lnSpc>
            </a:pPr>
            <a:r>
              <a:rPr lang="cs-CZ" sz="2000" dirty="0"/>
              <a:t>Žáci získali mezinárodně platný certifikát, který vyžadují zaměstnavatelé a také jej uznává většina VŠ jako body k přijímacím zkouškám a zápočet z informatiky.</a:t>
            </a:r>
          </a:p>
          <a:p>
            <a:pPr algn="just">
              <a:lnSpc>
                <a:spcPct val="80000"/>
              </a:lnSpc>
            </a:pPr>
            <a:r>
              <a:rPr lang="cs-CZ" sz="2000" dirty="0"/>
              <a:t>Možnost implementace systému ECDL/ICDL jako </a:t>
            </a:r>
            <a:r>
              <a:rPr lang="cs-CZ" sz="2000" dirty="0">
                <a:solidFill>
                  <a:srgbClr val="E77A1D"/>
                </a:solidFill>
              </a:rPr>
              <a:t>náhrady maturitní zkoušky.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38B191D9-777E-4CFA-B6B1-8F39B7694E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172" y="646451"/>
            <a:ext cx="2323751" cy="1369071"/>
          </a:xfrm>
          <a:prstGeom prst="rect">
            <a:avLst/>
          </a:prstGeom>
        </p:spPr>
      </p:pic>
      <p:pic>
        <p:nvPicPr>
          <p:cNvPr id="7" name="Obrázok 6" descr="Obrázok, na ktorom je vnútri, ošatenie, stôl, osoba&#10;&#10;Automaticky generovaný popis">
            <a:extLst>
              <a:ext uri="{FF2B5EF4-FFF2-40B4-BE49-F238E27FC236}">
                <a16:creationId xmlns:a16="http://schemas.microsoft.com/office/drawing/2014/main" id="{9987DC92-C2D7-48F7-9F13-10FE190F09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3333" y="2074153"/>
            <a:ext cx="4294178" cy="4211273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4815F00B-DFCC-E3F3-D7F5-33D6C9630175}"/>
              </a:ext>
            </a:extLst>
          </p:cNvPr>
          <p:cNvSpPr txBox="1"/>
          <p:nvPr/>
        </p:nvSpPr>
        <p:spPr>
          <a:xfrm>
            <a:off x="0" y="6284423"/>
            <a:ext cx="12192000" cy="573578"/>
          </a:xfrm>
          <a:prstGeom prst="rect">
            <a:avLst/>
          </a:prstGeom>
          <a:solidFill>
            <a:srgbClr val="E77A1D"/>
          </a:solidFill>
        </p:spPr>
        <p:txBody>
          <a:bodyPr wrap="square" rtlCol="0">
            <a:spAutoFit/>
          </a:bodyPr>
          <a:lstStyle/>
          <a:p>
            <a:endParaRPr lang="sk-SK" sz="935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5B496B3-E8BF-41A0-1619-AAEB80573BDF}"/>
              </a:ext>
            </a:extLst>
          </p:cNvPr>
          <p:cNvSpPr txBox="1"/>
          <p:nvPr/>
        </p:nvSpPr>
        <p:spPr>
          <a:xfrm>
            <a:off x="0" y="0"/>
            <a:ext cx="12192000" cy="573578"/>
          </a:xfrm>
          <a:prstGeom prst="rect">
            <a:avLst/>
          </a:prstGeom>
          <a:solidFill>
            <a:srgbClr val="29166F"/>
          </a:solidFill>
        </p:spPr>
        <p:txBody>
          <a:bodyPr wrap="square" rtlCol="0">
            <a:spAutoFit/>
          </a:bodyPr>
          <a:lstStyle/>
          <a:p>
            <a:endParaRPr lang="sk-SK" sz="935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904683A-D0FF-D634-1E3F-D5EF172041BD}"/>
              </a:ext>
            </a:extLst>
          </p:cNvPr>
          <p:cNvSpPr txBox="1"/>
          <p:nvPr/>
        </p:nvSpPr>
        <p:spPr>
          <a:xfrm>
            <a:off x="9096375" y="0"/>
            <a:ext cx="3095625" cy="573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sz="935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D1CE387-3328-CF3E-7AB1-508C86775F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701" y="63041"/>
            <a:ext cx="2672915" cy="432000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E7EC6E70-6B82-E397-C1D6-26E85DC78F47}"/>
              </a:ext>
            </a:extLst>
          </p:cNvPr>
          <p:cNvSpPr txBox="1">
            <a:spLocks/>
          </p:cNvSpPr>
          <p:nvPr/>
        </p:nvSpPr>
        <p:spPr>
          <a:xfrm>
            <a:off x="58723" y="-79694"/>
            <a:ext cx="9015594" cy="72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9166F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cs-CZ" sz="3100" dirty="0">
                <a:solidFill>
                  <a:schemeClr val="bg1"/>
                </a:solidFill>
              </a:rPr>
              <a:t>Udržitelnost projektu a benefity</a:t>
            </a:r>
          </a:p>
        </p:txBody>
      </p:sp>
    </p:spTree>
    <p:extLst>
      <p:ext uri="{BB962C8B-B14F-4D97-AF65-F5344CB8AC3E}">
        <p14:creationId xmlns:p14="http://schemas.microsoft.com/office/powerpoint/2010/main" val="1459236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CFAAD9-6D11-EF7C-D7E7-B8EBD3782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67" y="983227"/>
            <a:ext cx="11717265" cy="5034116"/>
          </a:xfrm>
        </p:spPr>
        <p:txBody>
          <a:bodyPr vert="horz" lIns="121920" tIns="60960" rIns="121920" bIns="60960" rtlCol="0" anchor="t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solidFill>
                  <a:srgbClr val="E77A1D"/>
                </a:solidFill>
              </a:rPr>
              <a:t>Kancelář ECDL-CZ </a:t>
            </a:r>
            <a:r>
              <a:rPr lang="cs-CZ" dirty="0">
                <a:solidFill>
                  <a:srgbClr val="E77A1D"/>
                </a:solidFill>
              </a:rPr>
              <a:t>(Česká společnost pro kybernetiku a informatiku)</a:t>
            </a:r>
          </a:p>
          <a:p>
            <a:pPr lvl="1">
              <a:lnSpc>
                <a:spcPct val="110000"/>
              </a:lnSpc>
            </a:pPr>
            <a:r>
              <a:rPr lang="cs-CZ" b="1" dirty="0"/>
              <a:t>Ing. Jiří Chábera, MBA</a:t>
            </a:r>
            <a:r>
              <a:rPr lang="cs-CZ" dirty="0"/>
              <a:t>, ředitel, </a:t>
            </a:r>
            <a:r>
              <a:rPr lang="cs-CZ" dirty="0">
                <a:hlinkClick r:id="rId3"/>
              </a:rPr>
              <a:t>jiri.chabera@ecdl.cz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b="1" dirty="0">
                <a:solidFill>
                  <a:srgbClr val="E77A1D"/>
                </a:solidFill>
              </a:rPr>
              <a:t>MENDELU</a:t>
            </a:r>
            <a:r>
              <a:rPr lang="cs-CZ" dirty="0">
                <a:solidFill>
                  <a:srgbClr val="E77A1D"/>
                </a:solidFill>
              </a:rPr>
              <a:t> - Institut celoživotního vzdělávání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b="1" dirty="0"/>
              <a:t>Mgr. Petr Adamec, Ph.D., MBA</a:t>
            </a:r>
            <a:r>
              <a:rPr lang="cs-CZ" dirty="0"/>
              <a:t>, ředitel, </a:t>
            </a:r>
            <a:r>
              <a:rPr lang="cs-CZ" b="0" i="0" u="sng" dirty="0">
                <a:solidFill>
                  <a:srgbClr val="0A5028"/>
                </a:solidFill>
                <a:effectLst/>
                <a:hlinkClick r:id="rId4"/>
              </a:rPr>
              <a:t>petr.adamec@mendelu.cz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b="1" dirty="0">
                <a:solidFill>
                  <a:srgbClr val="E77A1D"/>
                </a:solidFill>
              </a:rPr>
              <a:t>Akreditované testovací st</a:t>
            </a:r>
            <a:r>
              <a:rPr lang="sk-SK" b="1" dirty="0" err="1">
                <a:solidFill>
                  <a:srgbClr val="E77A1D"/>
                </a:solidFill>
              </a:rPr>
              <a:t>ředisko</a:t>
            </a:r>
            <a:r>
              <a:rPr lang="cs-CZ" b="1" dirty="0">
                <a:solidFill>
                  <a:srgbClr val="E77A1D"/>
                </a:solidFill>
              </a:rPr>
              <a:t> (ATS), Střední škola grafická Brno</a:t>
            </a:r>
            <a:endParaRPr lang="cs-CZ" b="1" dirty="0">
              <a:solidFill>
                <a:srgbClr val="E77A1D"/>
              </a:solidFill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cs-CZ" b="1" dirty="0"/>
              <a:t>Ing. Petr Veselý</a:t>
            </a:r>
            <a:r>
              <a:rPr lang="cs-CZ" dirty="0"/>
              <a:t>, ředitel, </a:t>
            </a:r>
            <a:r>
              <a:rPr lang="cs-CZ" b="0" i="0" u="none" strike="noStrike" dirty="0">
                <a:solidFill>
                  <a:srgbClr val="0088B5"/>
                </a:solidFill>
                <a:effectLst/>
                <a:ea typeface="Source Sans Pro"/>
                <a:hlinkClick r:id="rId5" tooltip="Ředitel Petr Veselý"/>
              </a:rPr>
              <a:t>petr.vesely@ssgbrno.cz</a:t>
            </a:r>
            <a:endParaRPr lang="cs-CZ" dirty="0">
              <a:ea typeface="Source Sans Pro"/>
            </a:endParaRPr>
          </a:p>
          <a:p>
            <a:pPr algn="l">
              <a:lnSpc>
                <a:spcPct val="110000"/>
              </a:lnSpc>
            </a:pPr>
            <a:r>
              <a:rPr lang="cs-CZ" b="1" dirty="0">
                <a:solidFill>
                  <a:srgbClr val="E77A1D"/>
                </a:solidFill>
              </a:rPr>
              <a:t>Střední průmyslová škola Brno, Purkyňova</a:t>
            </a:r>
          </a:p>
          <a:p>
            <a:pPr lvl="1">
              <a:lnSpc>
                <a:spcPct val="110000"/>
              </a:lnSpc>
            </a:pPr>
            <a:r>
              <a:rPr lang="cs-CZ" b="1" dirty="0"/>
              <a:t>doc. RNDr. Aleš Ruda, Ph.D., MBA</a:t>
            </a:r>
            <a:r>
              <a:rPr lang="cs-CZ" dirty="0"/>
              <a:t>, ředitel, </a:t>
            </a:r>
            <a:r>
              <a:rPr lang="cs-CZ" b="0" i="0" dirty="0">
                <a:solidFill>
                  <a:srgbClr val="444545"/>
                </a:solidFill>
                <a:effectLst/>
                <a:hlinkClick r:id="rId6"/>
              </a:rPr>
              <a:t>ales.ruda@purkynka.cz</a:t>
            </a:r>
            <a:endParaRPr lang="cs-CZ" b="1" dirty="0">
              <a:solidFill>
                <a:srgbClr val="E77A1D"/>
              </a:solidFill>
            </a:endParaRPr>
          </a:p>
          <a:p>
            <a:pPr algn="l">
              <a:lnSpc>
                <a:spcPct val="110000"/>
              </a:lnSpc>
            </a:pPr>
            <a:r>
              <a:rPr lang="cs-CZ" b="1" dirty="0">
                <a:solidFill>
                  <a:srgbClr val="E77A1D"/>
                </a:solidFill>
              </a:rPr>
              <a:t>Střední škola Strážnice</a:t>
            </a:r>
          </a:p>
          <a:p>
            <a:pPr lvl="1">
              <a:lnSpc>
                <a:spcPct val="110000"/>
              </a:lnSpc>
            </a:pPr>
            <a:r>
              <a:rPr lang="cs-CZ" b="1" dirty="0"/>
              <a:t>Ing. Tomáš </a:t>
            </a:r>
            <a:r>
              <a:rPr lang="cs-CZ" b="1" dirty="0" err="1"/>
              <a:t>Sklenák</a:t>
            </a:r>
            <a:r>
              <a:rPr lang="cs-CZ" dirty="0"/>
              <a:t>, učitel informatiky,</a:t>
            </a:r>
            <a:r>
              <a:rPr lang="cs-CZ" b="1" dirty="0">
                <a:solidFill>
                  <a:srgbClr val="4007A2"/>
                </a:solidFill>
              </a:rPr>
              <a:t> </a:t>
            </a:r>
            <a:r>
              <a:rPr lang="cs-CZ" b="0" i="0" dirty="0">
                <a:solidFill>
                  <a:srgbClr val="444545"/>
                </a:solidFill>
                <a:effectLst/>
                <a:hlinkClick r:id="rId7"/>
              </a:rPr>
              <a:t>sklenak.tomas@stredniskolastraznice.cz</a:t>
            </a:r>
            <a:endParaRPr lang="cs-CZ" b="0" i="0" dirty="0">
              <a:solidFill>
                <a:srgbClr val="444545"/>
              </a:solidFill>
              <a:effectLst/>
            </a:endParaRPr>
          </a:p>
          <a:p>
            <a:pPr>
              <a:lnSpc>
                <a:spcPct val="110000"/>
              </a:lnSpc>
            </a:pPr>
            <a:r>
              <a:rPr lang="cs-CZ" b="1" dirty="0">
                <a:solidFill>
                  <a:srgbClr val="E77A1D"/>
                </a:solidFill>
              </a:rPr>
              <a:t>Střední škola informatiky, poštovnictví a finančnictví Brno</a:t>
            </a:r>
          </a:p>
          <a:p>
            <a:pPr lvl="1">
              <a:lnSpc>
                <a:spcPct val="110000"/>
              </a:lnSpc>
            </a:pPr>
            <a:r>
              <a:rPr lang="cs-CZ" b="1" dirty="0"/>
              <a:t>Ing. Olga </a:t>
            </a:r>
            <a:r>
              <a:rPr lang="cs-CZ" b="1" dirty="0" err="1"/>
              <a:t>Hölzlová</a:t>
            </a:r>
            <a:r>
              <a:rPr lang="cs-CZ" dirty="0"/>
              <a:t>, ředitelka, </a:t>
            </a:r>
            <a:r>
              <a:rPr lang="cs-CZ" dirty="0">
                <a:hlinkClick r:id="rId8"/>
              </a:rPr>
              <a:t>olga.holzlova@cichnovabrno.cz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b="1" dirty="0"/>
              <a:t>Ing. Irena </a:t>
            </a:r>
            <a:r>
              <a:rPr lang="cs-CZ" b="1" dirty="0" err="1"/>
              <a:t>Vajen</a:t>
            </a:r>
            <a:r>
              <a:rPr lang="cs-CZ" dirty="0"/>
              <a:t>, učitel</a:t>
            </a:r>
            <a:r>
              <a:rPr lang="en-US" dirty="0"/>
              <a:t>ka</a:t>
            </a:r>
            <a:r>
              <a:rPr lang="cs-CZ" dirty="0"/>
              <a:t> informatiky, 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ea typeface="roboto"/>
                <a:cs typeface="roboto"/>
                <a:hlinkClick r:id="rId9"/>
              </a:rPr>
              <a:t>irena.vajen@cichnovabrno.cz</a:t>
            </a:r>
            <a:endParaRPr lang="cs-CZ" b="1" dirty="0">
              <a:solidFill>
                <a:srgbClr val="444444"/>
              </a:solidFill>
              <a:effectLst/>
              <a:ea typeface="roboto"/>
              <a:cs typeface="roboto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B81F3ED7-F84A-3881-F0DA-4DF8863A337F}"/>
              </a:ext>
            </a:extLst>
          </p:cNvPr>
          <p:cNvSpPr txBox="1"/>
          <p:nvPr/>
        </p:nvSpPr>
        <p:spPr>
          <a:xfrm>
            <a:off x="0" y="6284423"/>
            <a:ext cx="12192000" cy="573578"/>
          </a:xfrm>
          <a:prstGeom prst="rect">
            <a:avLst/>
          </a:prstGeom>
          <a:solidFill>
            <a:srgbClr val="E77A1D"/>
          </a:solidFill>
        </p:spPr>
        <p:txBody>
          <a:bodyPr wrap="square" rtlCol="0">
            <a:spAutoFit/>
          </a:bodyPr>
          <a:lstStyle/>
          <a:p>
            <a:endParaRPr lang="sk-SK" sz="935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15D6EC25-31B9-2B05-064E-916BBFE1233F}"/>
              </a:ext>
            </a:extLst>
          </p:cNvPr>
          <p:cNvSpPr txBox="1"/>
          <p:nvPr/>
        </p:nvSpPr>
        <p:spPr>
          <a:xfrm>
            <a:off x="0" y="0"/>
            <a:ext cx="12192000" cy="573578"/>
          </a:xfrm>
          <a:prstGeom prst="rect">
            <a:avLst/>
          </a:prstGeom>
          <a:solidFill>
            <a:srgbClr val="29166F"/>
          </a:solidFill>
        </p:spPr>
        <p:txBody>
          <a:bodyPr wrap="square" rtlCol="0">
            <a:spAutoFit/>
          </a:bodyPr>
          <a:lstStyle/>
          <a:p>
            <a:endParaRPr lang="sk-SK" sz="935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2CC5B85-95BE-9A04-894D-73A5FE089160}"/>
              </a:ext>
            </a:extLst>
          </p:cNvPr>
          <p:cNvSpPr txBox="1"/>
          <p:nvPr/>
        </p:nvSpPr>
        <p:spPr>
          <a:xfrm>
            <a:off x="9096375" y="0"/>
            <a:ext cx="3095625" cy="573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sz="935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0405611-3AD6-56C0-EE8D-AA66CD7B9DE3}"/>
              </a:ext>
            </a:extLst>
          </p:cNvPr>
          <p:cNvSpPr txBox="1">
            <a:spLocks/>
          </p:cNvSpPr>
          <p:nvPr/>
        </p:nvSpPr>
        <p:spPr>
          <a:xfrm>
            <a:off x="58723" y="-79694"/>
            <a:ext cx="6991006" cy="72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9166F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sk-SK" sz="3100" dirty="0" err="1">
                <a:solidFill>
                  <a:schemeClr val="bg1"/>
                </a:solidFill>
              </a:rPr>
              <a:t>Reference</a:t>
            </a:r>
            <a:r>
              <a:rPr lang="sk-SK" sz="3100" dirty="0">
                <a:solidFill>
                  <a:schemeClr val="bg1"/>
                </a:solidFill>
              </a:rPr>
              <a:t> UNIŠKOLY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00D4FBC-F9FC-1856-D7DC-B8AB81025B1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701" y="63041"/>
            <a:ext cx="267291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5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32D21E9-B15D-5F6B-B7ED-C45AC725DC7F}"/>
              </a:ext>
            </a:extLst>
          </p:cNvPr>
          <p:cNvSpPr txBox="1"/>
          <p:nvPr/>
        </p:nvSpPr>
        <p:spPr>
          <a:xfrm>
            <a:off x="0" y="6284423"/>
            <a:ext cx="12192000" cy="573578"/>
          </a:xfrm>
          <a:prstGeom prst="rect">
            <a:avLst/>
          </a:prstGeom>
          <a:solidFill>
            <a:srgbClr val="E77A1D"/>
          </a:solidFill>
        </p:spPr>
        <p:txBody>
          <a:bodyPr wrap="square" rtlCol="0">
            <a:spAutoFit/>
          </a:bodyPr>
          <a:lstStyle/>
          <a:p>
            <a:endParaRPr lang="sk-SK" sz="935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83DD8527-307D-806F-8E09-5234C9EF53C4}"/>
              </a:ext>
            </a:extLst>
          </p:cNvPr>
          <p:cNvSpPr txBox="1"/>
          <p:nvPr/>
        </p:nvSpPr>
        <p:spPr>
          <a:xfrm>
            <a:off x="5381323" y="0"/>
            <a:ext cx="6810677" cy="573578"/>
          </a:xfrm>
          <a:prstGeom prst="rect">
            <a:avLst/>
          </a:prstGeom>
          <a:solidFill>
            <a:srgbClr val="29166F"/>
          </a:solidFill>
        </p:spPr>
        <p:txBody>
          <a:bodyPr wrap="square" rtlCol="0">
            <a:spAutoFit/>
          </a:bodyPr>
          <a:lstStyle/>
          <a:p>
            <a:endParaRPr lang="sk-SK" sz="935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3F618B0-9EEF-78F9-8543-712869BE922D}"/>
              </a:ext>
            </a:extLst>
          </p:cNvPr>
          <p:cNvSpPr txBox="1">
            <a:spLocks/>
          </p:cNvSpPr>
          <p:nvPr/>
        </p:nvSpPr>
        <p:spPr>
          <a:xfrm>
            <a:off x="0" y="630832"/>
            <a:ext cx="6447692" cy="1229959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33" b="1" dirty="0">
                <a:solidFill>
                  <a:srgbClr val="29166F"/>
                </a:solidFill>
                <a:latin typeface="+mn-lt"/>
              </a:rPr>
              <a:t>Zlepšení přístupu k digitálním dovednostem v rámci přípravy učitelů a vzdělávání žáků na 24 středních školách v ČR a SR.</a:t>
            </a:r>
            <a:endParaRPr lang="cs-CZ" sz="2533" dirty="0">
              <a:latin typeface="+mn-lt"/>
            </a:endParaRP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DCE010E6-E3E9-C2E9-7383-E4D1638B66FC}"/>
              </a:ext>
            </a:extLst>
          </p:cNvPr>
          <p:cNvSpPr txBox="1">
            <a:spLocks/>
          </p:cNvSpPr>
          <p:nvPr/>
        </p:nvSpPr>
        <p:spPr>
          <a:xfrm>
            <a:off x="0" y="2038525"/>
            <a:ext cx="6447692" cy="418864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133" dirty="0"/>
              <a:t>Realizace</a:t>
            </a:r>
            <a:r>
              <a:rPr lang="sk-SK" sz="2133" dirty="0"/>
              <a:t> projektu: </a:t>
            </a:r>
            <a:r>
              <a:rPr lang="sk-SK" sz="2133" b="1" dirty="0"/>
              <a:t>1. 8. 2024 – 31. 7. 2026</a:t>
            </a:r>
          </a:p>
          <a:p>
            <a:pPr marL="0" indent="0">
              <a:buNone/>
            </a:pPr>
            <a:r>
              <a:rPr lang="cs-CZ" sz="1733" b="1" dirty="0">
                <a:solidFill>
                  <a:srgbClr val="E77A1D"/>
                </a:solidFill>
              </a:rPr>
              <a:t>Zlepšení rovného přístupu k inkluzivnímu a kvalitnímu vzdělávání, odborné přípravě a službám celoživotního učení prostřednictvím rozvoje dostupné infrastruktury, včetně posílení odolnosti pro distanční a online vzdělávání a odbornou přípravu.</a:t>
            </a:r>
          </a:p>
          <a:p>
            <a:pPr marL="0" indent="0">
              <a:buNone/>
            </a:pPr>
            <a:r>
              <a:rPr lang="cs-CZ" sz="1600" dirty="0"/>
              <a:t>Cíle</a:t>
            </a:r>
            <a:r>
              <a:rPr lang="sk-SK" sz="1600" dirty="0"/>
              <a:t> projektu </a:t>
            </a:r>
            <a:r>
              <a:rPr lang="sk-SK" sz="1600" b="1" dirty="0"/>
              <a:t>(</a:t>
            </a:r>
            <a:r>
              <a:rPr lang="cs-CZ" sz="1600" b="1" dirty="0"/>
              <a:t>12 zapojených středních škol v České republice</a:t>
            </a:r>
            <a:r>
              <a:rPr lang="sk-SK" sz="1600" b="1" dirty="0"/>
              <a:t>)</a:t>
            </a:r>
            <a:r>
              <a:rPr lang="sk-SK" sz="1600" dirty="0"/>
              <a:t>:</a:t>
            </a:r>
          </a:p>
          <a:p>
            <a:pPr>
              <a:lnSpc>
                <a:spcPct val="100000"/>
              </a:lnSpc>
              <a:spcBef>
                <a:spcPts val="267"/>
              </a:spcBef>
            </a:pPr>
            <a:r>
              <a:rPr lang="cs-CZ" sz="1600" dirty="0"/>
              <a:t>vzdělávání učitelů v oblasti digitálních dovedností a využívání umělé inteligence ve výuce (</a:t>
            </a:r>
            <a:r>
              <a:rPr lang="cs-CZ" sz="1600" b="1" dirty="0"/>
              <a:t>32 učitelů v České republice</a:t>
            </a:r>
            <a:r>
              <a:rPr lang="cs-CZ" sz="1600" dirty="0"/>
              <a:t>),</a:t>
            </a:r>
            <a:endParaRPr lang="cs-CZ" sz="16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67"/>
              </a:spcBef>
            </a:pPr>
            <a:r>
              <a:rPr lang="cs-CZ" sz="1600" dirty="0"/>
              <a:t>akreditace testovacího centra ECDL/ICDL na vybrané partnerské</a:t>
            </a:r>
            <a:br>
              <a:rPr lang="en-US" sz="1600" dirty="0"/>
            </a:br>
            <a:r>
              <a:rPr lang="cs-CZ" sz="1600" dirty="0"/>
              <a:t>střední škole,</a:t>
            </a:r>
          </a:p>
          <a:p>
            <a:pPr>
              <a:lnSpc>
                <a:spcPct val="100000"/>
              </a:lnSpc>
              <a:spcBef>
                <a:spcPts val="267"/>
              </a:spcBef>
            </a:pPr>
            <a:r>
              <a:rPr lang="cs-CZ" sz="1600" dirty="0"/>
              <a:t>vzdělávání žáků učiteli podle sylabů</a:t>
            </a:r>
            <a:r>
              <a:rPr lang="en-US" sz="1600" dirty="0"/>
              <a:t> </a:t>
            </a:r>
            <a:r>
              <a:rPr lang="cs-CZ" sz="1600" dirty="0"/>
              <a:t>systému ECDL / ICDL (</a:t>
            </a:r>
            <a:r>
              <a:rPr lang="cs-CZ" sz="1600" b="1" dirty="0"/>
              <a:t>550 žáků středních škol v ČR</a:t>
            </a:r>
            <a:r>
              <a:rPr lang="cs-CZ" sz="1600" dirty="0"/>
              <a:t>),</a:t>
            </a:r>
          </a:p>
          <a:p>
            <a:pPr>
              <a:lnSpc>
                <a:spcPct val="100000"/>
              </a:lnSpc>
              <a:spcBef>
                <a:spcPts val="267"/>
              </a:spcBef>
            </a:pPr>
            <a:r>
              <a:rPr lang="cs-CZ" sz="1600" dirty="0"/>
              <a:t>Testování a certifikace ECDL / ICDL pro studenty středních škol,</a:t>
            </a:r>
          </a:p>
          <a:p>
            <a:pPr>
              <a:lnSpc>
                <a:spcPct val="100000"/>
              </a:lnSpc>
              <a:spcBef>
                <a:spcPts val="267"/>
              </a:spcBef>
            </a:pPr>
            <a:r>
              <a:rPr lang="cs-CZ" sz="1600" dirty="0"/>
              <a:t>využívání digitálního vzdělávacího obsahu a e-learningu jako doplňku tradičních výukových metod.</a:t>
            </a:r>
            <a:endParaRPr lang="cs-CZ" sz="1600" dirty="0">
              <a:cs typeface="Calibri"/>
            </a:endParaRPr>
          </a:p>
        </p:txBody>
      </p:sp>
      <p:pic>
        <p:nvPicPr>
          <p:cNvPr id="6" name="Obrázok 5" descr="Obrázok, na ktorom je ošatenie, ľudská tvár, osoba, text&#10;&#10;Automaticky generovaný popis">
            <a:extLst>
              <a:ext uri="{FF2B5EF4-FFF2-40B4-BE49-F238E27FC236}">
                <a16:creationId xmlns:a16="http://schemas.microsoft.com/office/drawing/2014/main" id="{295E5EB1-26EA-307C-5D88-72344E4572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8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061" y="13"/>
            <a:ext cx="6283571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9" name="Zástupný objekt pre pätu 8">
            <a:extLst>
              <a:ext uri="{FF2B5EF4-FFF2-40B4-BE49-F238E27FC236}">
                <a16:creationId xmlns:a16="http://schemas.microsoft.com/office/drawing/2014/main" id="{FE0A1261-4254-1CD6-27EA-37D5535D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125" y="6388649"/>
            <a:ext cx="5857875" cy="365125"/>
          </a:xfrm>
        </p:spPr>
        <p:txBody>
          <a:bodyPr/>
          <a:lstStyle/>
          <a:p>
            <a:r>
              <a:rPr lang="sk-SK" dirty="0"/>
              <a:t>www.uniskola.eu</a:t>
            </a:r>
            <a:r>
              <a:rPr lang="en-US" dirty="0"/>
              <a:t>				www.osu.cz</a:t>
            </a:r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E3B7AEA5-E5CF-D21F-F5B1-06AF0BB207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63041"/>
            <a:ext cx="2672915" cy="432000"/>
          </a:xfrm>
          <a:prstGeom prst="rect">
            <a:avLst/>
          </a:prstGeom>
        </p:spPr>
      </p:pic>
      <p:pic>
        <p:nvPicPr>
          <p:cNvPr id="11" name="Obrázok 10" descr="Obrázok, na ktorom je písmo, grafika, text, grafický dizajn&#10;&#10;Automaticky generovaný popis">
            <a:extLst>
              <a:ext uri="{FF2B5EF4-FFF2-40B4-BE49-F238E27FC236}">
                <a16:creationId xmlns:a16="http://schemas.microsoft.com/office/drawing/2014/main" id="{CE398E9D-1C22-2C84-2187-7215E167F6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203" y="11048"/>
            <a:ext cx="20299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9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Výsledok vyhľadávania obrázkov pre dopyt peniaze min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500BA0C7-7EEF-33BF-1DBF-EA1ABAB56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28" y="1277645"/>
            <a:ext cx="3260259" cy="35079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/>
              <a:t>UNI KREDIT, </a:t>
            </a:r>
            <a:r>
              <a:rPr lang="sk-SK" sz="2000" b="1" dirty="0" err="1"/>
              <a:t>n.o</a:t>
            </a:r>
            <a:r>
              <a:rPr lang="sk-SK" sz="2000" b="1" dirty="0"/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/>
              <a:t>(Hlavní partner)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/>
              <a:t>Boženy </a:t>
            </a:r>
            <a:r>
              <a:rPr lang="sk-SK" sz="2000" dirty="0" err="1"/>
              <a:t>Němcovej</a:t>
            </a:r>
            <a:r>
              <a:rPr lang="sk-SK" sz="2000" dirty="0"/>
              <a:t> 8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/>
              <a:t>974 01 </a:t>
            </a:r>
            <a:r>
              <a:rPr lang="en-US" sz="2000" dirty="0"/>
              <a:t> </a:t>
            </a:r>
            <a:r>
              <a:rPr lang="sk-SK" sz="2000" dirty="0"/>
              <a:t>Banská Bystrica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k-SK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/>
              <a:t>Ing. Jozef Ďurica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 err="1"/>
              <a:t>ředitel</a:t>
            </a:r>
            <a:r>
              <a:rPr lang="sk-SK" sz="2000" dirty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/>
              <a:t>+421 907 830 026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>
                <a:hlinkClick r:id="rId3"/>
              </a:rPr>
              <a:t>uniskola@uniskola.sk</a:t>
            </a:r>
            <a:endParaRPr lang="sk-SK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>
                <a:hlinkClick r:id="rId4"/>
              </a:rPr>
              <a:t>www.uniskola.sk</a:t>
            </a:r>
            <a:endParaRPr lang="sk-SK" sz="2000" dirty="0"/>
          </a:p>
        </p:txBody>
      </p:sp>
      <p:pic>
        <p:nvPicPr>
          <p:cNvPr id="11" name="Obrázok 10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770F49B3-9870-9E0E-29C6-8F20FC6E9C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484" y="4827578"/>
            <a:ext cx="5761032" cy="1254600"/>
          </a:xfrm>
          <a:prstGeom prst="rect">
            <a:avLst/>
          </a:prstGeom>
        </p:spPr>
      </p:pic>
      <p:pic>
        <p:nvPicPr>
          <p:cNvPr id="3" name="Obrázok 2" descr="Obrázok, na ktorom je text, mapa, atlas&#10;&#10;Automaticky generovaný popis">
            <a:extLst>
              <a:ext uri="{FF2B5EF4-FFF2-40B4-BE49-F238E27FC236}">
                <a16:creationId xmlns:a16="http://schemas.microsoft.com/office/drawing/2014/main" id="{072E2B8C-165B-0FD7-1D01-871B7C7103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051" y="1540044"/>
            <a:ext cx="2880000" cy="2880000"/>
          </a:xfrm>
          <a:prstGeom prst="rect">
            <a:avLst/>
          </a:prstGeom>
        </p:spPr>
      </p:pic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F75EC75B-40D6-7DFB-14DB-C830E46D73CE}"/>
              </a:ext>
            </a:extLst>
          </p:cNvPr>
          <p:cNvSpPr txBox="1">
            <a:spLocks/>
          </p:cNvSpPr>
          <p:nvPr/>
        </p:nvSpPr>
        <p:spPr>
          <a:xfrm>
            <a:off x="7692705" y="1098958"/>
            <a:ext cx="3758006" cy="3621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k-SK" sz="2000" b="1" dirty="0"/>
              <a:t>Ostravská univerzita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k-SK" sz="2000" b="1" dirty="0"/>
              <a:t>(Projektový partner)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k-SK" sz="2000" dirty="0"/>
              <a:t>Dvořákova 7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k-SK" sz="2000" dirty="0"/>
              <a:t>701 03  Ostrava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k-SK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k-SK" sz="2000" b="1" dirty="0"/>
              <a:t>doc. Ing. </a:t>
            </a:r>
            <a:r>
              <a:rPr lang="sk-SK" sz="2000" b="1" dirty="0" err="1"/>
              <a:t>Kateřina</a:t>
            </a:r>
            <a:r>
              <a:rPr lang="sk-SK" sz="2000" b="1" dirty="0"/>
              <a:t> </a:t>
            </a:r>
            <a:r>
              <a:rPr lang="sk-SK" sz="2000" b="1" dirty="0" err="1"/>
              <a:t>Kostolányová</a:t>
            </a:r>
            <a:r>
              <a:rPr lang="sk-SK" sz="2000" b="1" dirty="0"/>
              <a:t>, </a:t>
            </a:r>
            <a:r>
              <a:rPr lang="sk-SK" sz="2000" b="1" dirty="0" err="1"/>
              <a:t>Ph.D</a:t>
            </a:r>
            <a:r>
              <a:rPr lang="sk-SK" sz="2000" b="1" dirty="0"/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k-SK" sz="2000" dirty="0" err="1"/>
              <a:t>vedoucí</a:t>
            </a:r>
            <a:r>
              <a:rPr lang="sk-SK" sz="2000" dirty="0"/>
              <a:t> KIK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k-SK" sz="2000" dirty="0"/>
              <a:t>+42</a:t>
            </a:r>
            <a:r>
              <a:rPr lang="en-US" sz="2000" dirty="0"/>
              <a:t>0</a:t>
            </a:r>
            <a:r>
              <a:rPr lang="sk-SK" sz="2000" dirty="0"/>
              <a:t> 739 504 633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k-SK" sz="2000" dirty="0">
                <a:hlinkClick r:id="rId7"/>
              </a:rPr>
              <a:t>katerina.kostolanyova@osu.cz</a:t>
            </a:r>
            <a:endParaRPr lang="en-US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k-SK" sz="2000" dirty="0">
                <a:hlinkClick r:id="rId8"/>
              </a:rPr>
              <a:t>www.osu.cz</a:t>
            </a:r>
            <a:endParaRPr lang="sk-SK" sz="20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F947E6A-0034-0BE0-EA60-E62F5C3D7A8D}"/>
              </a:ext>
            </a:extLst>
          </p:cNvPr>
          <p:cNvSpPr txBox="1">
            <a:spLocks/>
          </p:cNvSpPr>
          <p:nvPr/>
        </p:nvSpPr>
        <p:spPr>
          <a:xfrm>
            <a:off x="58723" y="-79694"/>
            <a:ext cx="6991006" cy="72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9166F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sk-SK" sz="3100" dirty="0">
                <a:solidFill>
                  <a:schemeClr val="bg1"/>
                </a:solidFill>
              </a:rPr>
              <a:t>Kontakty</a:t>
            </a:r>
          </a:p>
        </p:txBody>
      </p:sp>
    </p:spTree>
    <p:extLst>
      <p:ext uri="{BB962C8B-B14F-4D97-AF65-F5344CB8AC3E}">
        <p14:creationId xmlns:p14="http://schemas.microsoft.com/office/powerpoint/2010/main" val="2390080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170" y="622969"/>
            <a:ext cx="10515600" cy="705127"/>
          </a:xfrm>
        </p:spPr>
        <p:txBody>
          <a:bodyPr>
            <a:noAutofit/>
          </a:bodyPr>
          <a:lstStyle/>
          <a:p>
            <a:r>
              <a:rPr lang="cs-CZ" sz="4267" dirty="0">
                <a:latin typeface="+mn-lt"/>
              </a:rPr>
              <a:t>Děkujeme za pozornost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63229" y="5452171"/>
            <a:ext cx="10665541" cy="80855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4267" b="1" dirty="0"/>
              <a:t>T</a:t>
            </a:r>
            <a:r>
              <a:rPr lang="cs-CZ" sz="4267" b="1" dirty="0"/>
              <a:t>ě</a:t>
            </a:r>
            <a:r>
              <a:rPr lang="pt-BR" sz="4267" b="1" dirty="0"/>
              <a:t>šíme s</a:t>
            </a:r>
            <a:r>
              <a:rPr lang="sk-SK" sz="4267" b="1"/>
              <a:t>e</a:t>
            </a:r>
            <a:r>
              <a:rPr lang="pt-BR" sz="4267" b="1"/>
              <a:t> </a:t>
            </a:r>
            <a:r>
              <a:rPr lang="pt-BR" sz="4267" b="1" dirty="0"/>
              <a:t>na </a:t>
            </a:r>
            <a:r>
              <a:rPr lang="cs-CZ" sz="4267" b="1" dirty="0"/>
              <a:t>spolupráci</a:t>
            </a:r>
            <a:endParaRPr lang="sk-SK" sz="4267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70" y="3284465"/>
            <a:ext cx="5040000" cy="814570"/>
          </a:xfrm>
          <a:prstGeom prst="rect">
            <a:avLst/>
          </a:prstGeom>
        </p:spPr>
      </p:pic>
      <p:pic>
        <p:nvPicPr>
          <p:cNvPr id="7" name="Obrázok 6" descr="Obrázok, na ktorom je písmo, grafika, text, grafický dizajn&#10;&#10;Automaticky generovaný popis">
            <a:extLst>
              <a:ext uri="{FF2B5EF4-FFF2-40B4-BE49-F238E27FC236}">
                <a16:creationId xmlns:a16="http://schemas.microsoft.com/office/drawing/2014/main" id="{A99912B6-B557-A863-E1D9-D211D0E455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770" y="3021391"/>
            <a:ext cx="5040000" cy="13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0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162722"/>
            <a:ext cx="10515600" cy="30416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k-SK" sz="4300" b="1" dirty="0"/>
              <a:t>VÝZVA</a:t>
            </a:r>
            <a:endParaRPr lang="sk-SK" b="1" dirty="0"/>
          </a:p>
          <a:p>
            <a:pPr marL="0" indent="0" algn="ctr">
              <a:buNone/>
            </a:pPr>
            <a:r>
              <a:rPr lang="sk-SK" dirty="0"/>
              <a:t>Ministerstvo investícií, regionálneho rozvoja a informatizácie </a:t>
            </a:r>
          </a:p>
          <a:p>
            <a:pPr marL="0" indent="0" algn="ctr">
              <a:buNone/>
            </a:pPr>
            <a:r>
              <a:rPr lang="sk-SK" dirty="0"/>
              <a:t>Slovenskej republiky ako Riadiaci orgán programu </a:t>
            </a:r>
          </a:p>
          <a:p>
            <a:pPr marL="0" indent="0" algn="ctr">
              <a:buNone/>
            </a:pPr>
            <a:r>
              <a:rPr lang="sk-SK" b="1" dirty="0" err="1"/>
              <a:t>Interreg</a:t>
            </a:r>
            <a:r>
              <a:rPr lang="sk-SK" b="1" dirty="0"/>
              <a:t> SK-CZ 2021-2027</a:t>
            </a:r>
          </a:p>
          <a:p>
            <a:pPr marL="0" indent="0" algn="ctr">
              <a:buNone/>
            </a:pPr>
            <a:r>
              <a:rPr lang="sk-SK" dirty="0"/>
              <a:t>vyhlasuje výzvu na predkladanie žiadostí o poskytnutie </a:t>
            </a:r>
          </a:p>
          <a:p>
            <a:pPr marL="0" indent="0" algn="ctr">
              <a:buNone/>
            </a:pPr>
            <a:r>
              <a:rPr lang="sk-SK" dirty="0"/>
              <a:t>nenávratného finančného príspevku: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sz="3600" b="1" dirty="0"/>
              <a:t>	</a:t>
            </a:r>
            <a:r>
              <a:rPr lang="sk-SK" b="1" dirty="0"/>
              <a:t>INTERREG SK-CZ/2023/4_ Vzdelávanie</a:t>
            </a:r>
          </a:p>
          <a:p>
            <a:pPr marL="0" indent="0" algn="ctr">
              <a:buNone/>
            </a:pPr>
            <a:endParaRPr lang="sk-SK" dirty="0"/>
          </a:p>
        </p:txBody>
      </p:sp>
      <p:pic>
        <p:nvPicPr>
          <p:cNvPr id="2" name="Obrázok 1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1D8CCFE5-7F1D-2CE5-3F81-B93B3C78B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363" y="742427"/>
            <a:ext cx="5021274" cy="109350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20A0DC91-F7D3-E1A4-053C-39A599649EA7}"/>
              </a:ext>
            </a:extLst>
          </p:cNvPr>
          <p:cNvSpPr txBox="1"/>
          <p:nvPr/>
        </p:nvSpPr>
        <p:spPr>
          <a:xfrm>
            <a:off x="828261" y="5485484"/>
            <a:ext cx="1052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Aktuálny projekt vychádza z logistiky projektu realizovaného v rokoch 2021 – 2023.</a:t>
            </a:r>
          </a:p>
          <a:p>
            <a:pPr algn="ctr"/>
            <a:r>
              <a:rPr lang="sk-SK" dirty="0"/>
              <a:t>Stručné zhrnutie nájdete v závere prezentácie.</a:t>
            </a:r>
          </a:p>
        </p:txBody>
      </p:sp>
    </p:spTree>
    <p:extLst>
      <p:ext uri="{BB962C8B-B14F-4D97-AF65-F5344CB8AC3E}">
        <p14:creationId xmlns:p14="http://schemas.microsoft.com/office/powerpoint/2010/main" val="152174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BCB3DFC-CC90-2D48-091F-DE69F2E25315}"/>
              </a:ext>
            </a:extLst>
          </p:cNvPr>
          <p:cNvSpPr txBox="1">
            <a:spLocks/>
          </p:cNvSpPr>
          <p:nvPr/>
        </p:nvSpPr>
        <p:spPr>
          <a:xfrm>
            <a:off x="29227" y="-79694"/>
            <a:ext cx="9015594" cy="72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9166F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sk-SK" sz="3100" dirty="0">
                <a:solidFill>
                  <a:schemeClr val="bg1"/>
                </a:solidFill>
              </a:rPr>
              <a:t>Nový RVP - spojení s ECDL / ICDL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5D5096-A31B-3083-ACB7-E22F10394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099126"/>
            <a:ext cx="10388621" cy="481214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s-CZ" sz="3300" b="1" dirty="0">
                <a:solidFill>
                  <a:srgbClr val="29166F"/>
                </a:solidFill>
              </a:rPr>
              <a:t>Cílem projektu je vytvoření společného vzdělávacího programu, který bude na straně ČR kopírovat průniky s novými RVP ve výuce informatiky.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b="1" dirty="0">
                <a:solidFill>
                  <a:srgbClr val="29166F"/>
                </a:solidFill>
              </a:rPr>
              <a:t>Učitelé dostanou do rukou textové i interaktivní studijní materiály, které budou moci využívat i po skončení projektu.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b="1" dirty="0">
                <a:solidFill>
                  <a:srgbClr val="29166F"/>
                </a:solidFill>
              </a:rPr>
              <a:t>Průnik mezi RVP a sylabem ECDL / ICDL umožňuje vytvoření kvalitních vzdělávacích programů (ŠVP) školami do budoucna</a:t>
            </a:r>
          </a:p>
        </p:txBody>
      </p:sp>
    </p:spTree>
    <p:extLst>
      <p:ext uri="{BB962C8B-B14F-4D97-AF65-F5344CB8AC3E}">
        <p14:creationId xmlns:p14="http://schemas.microsoft.com/office/powerpoint/2010/main" val="3587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BCB3DFC-CC90-2D48-091F-DE69F2E25315}"/>
              </a:ext>
            </a:extLst>
          </p:cNvPr>
          <p:cNvSpPr txBox="1">
            <a:spLocks/>
          </p:cNvSpPr>
          <p:nvPr/>
        </p:nvSpPr>
        <p:spPr>
          <a:xfrm>
            <a:off x="29227" y="-79694"/>
            <a:ext cx="9015594" cy="72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9166F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sk-SK" sz="3100" dirty="0">
                <a:solidFill>
                  <a:schemeClr val="bg1"/>
                </a:solidFill>
              </a:rPr>
              <a:t>Nový RVP - spojení s ECDL / ICDL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5D5096-A31B-3083-ACB7-E22F10394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292"/>
            <a:ext cx="10515600" cy="521567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s-CZ" sz="3300" b="1" dirty="0">
                <a:solidFill>
                  <a:srgbClr val="29166F"/>
                </a:solidFill>
              </a:rPr>
              <a:t>Obsah vzdělávacího programu je navržen tak, aby reagoval na aktuální změny</a:t>
            </a:r>
            <a:br>
              <a:rPr lang="en-US" sz="3300" b="1" dirty="0">
                <a:solidFill>
                  <a:srgbClr val="29166F"/>
                </a:solidFill>
              </a:rPr>
            </a:br>
            <a:r>
              <a:rPr lang="cs-CZ" sz="3300" b="1" dirty="0">
                <a:solidFill>
                  <a:srgbClr val="29166F"/>
                </a:solidFill>
              </a:rPr>
              <a:t>v RVP a docházelo k průniku témat se sylabami ECDL/ICDL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k-SK" b="1" dirty="0"/>
              <a:t>Učivo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b="1" dirty="0"/>
              <a:t>Data a informace</a:t>
            </a:r>
          </a:p>
          <a:p>
            <a:pPr>
              <a:lnSpc>
                <a:spcPct val="120000"/>
              </a:lnSpc>
            </a:pPr>
            <a:r>
              <a:rPr lang="cs-CZ" i="1" dirty="0"/>
              <a:t>Kódování a přenos dat</a:t>
            </a:r>
          </a:p>
          <a:p>
            <a:pPr>
              <a:lnSpc>
                <a:spcPct val="120000"/>
              </a:lnSpc>
            </a:pPr>
            <a:r>
              <a:rPr lang="cs-CZ" i="1" dirty="0"/>
              <a:t>Modelování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cs-CZ" b="1" dirty="0"/>
              <a:t>Vývoj, testování a provoz software</a:t>
            </a:r>
          </a:p>
          <a:p>
            <a:pPr>
              <a:lnSpc>
                <a:spcPct val="120000"/>
              </a:lnSpc>
            </a:pPr>
            <a:r>
              <a:rPr lang="cs-CZ" i="1" dirty="0"/>
              <a:t>Návrh programu</a:t>
            </a:r>
          </a:p>
          <a:p>
            <a:pPr>
              <a:lnSpc>
                <a:spcPct val="120000"/>
              </a:lnSpc>
            </a:pPr>
            <a:r>
              <a:rPr lang="cs-CZ" i="1" dirty="0"/>
              <a:t>Základy tvorby programu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3"/>
            </a:pPr>
            <a:r>
              <a:rPr lang="cs-CZ" b="1" dirty="0"/>
              <a:t>Informační systémy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r>
              <a:rPr lang="cs-CZ" b="1" dirty="0"/>
              <a:t>Digitální technologie</a:t>
            </a:r>
          </a:p>
          <a:p>
            <a:pPr>
              <a:lnSpc>
                <a:spcPct val="120000"/>
              </a:lnSpc>
            </a:pPr>
            <a:r>
              <a:rPr lang="cs-CZ" i="1" dirty="0"/>
              <a:t>Bezpečnost v digitálním prostředí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606E989-1366-79DA-0FDB-5F40CA79172D}"/>
              </a:ext>
            </a:extLst>
          </p:cNvPr>
          <p:cNvSpPr txBox="1"/>
          <p:nvPr/>
        </p:nvSpPr>
        <p:spPr>
          <a:xfrm>
            <a:off x="5931017" y="2016669"/>
            <a:ext cx="54227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E77A1D"/>
                </a:solidFill>
              </a:rPr>
              <a:t>Skupina modulů ICDL/ECDL překrývající se</a:t>
            </a:r>
            <a:br>
              <a:rPr lang="en-US" sz="2200" b="1" dirty="0">
                <a:solidFill>
                  <a:srgbClr val="E77A1D"/>
                </a:solidFill>
              </a:rPr>
            </a:br>
            <a:r>
              <a:rPr lang="cs-CZ" sz="2200" b="1" dirty="0">
                <a:solidFill>
                  <a:srgbClr val="E77A1D"/>
                </a:solidFill>
              </a:rPr>
              <a:t>s obsahem RVP</a:t>
            </a:r>
          </a:p>
          <a:p>
            <a:endParaRPr lang="cs-CZ" b="1" dirty="0">
              <a:solidFill>
                <a:srgbClr val="E77A1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9166F"/>
                </a:solidFill>
              </a:rPr>
              <a:t>M27 Práce s počítačem a internetem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9166F"/>
                </a:solidFill>
              </a:rPr>
              <a:t>M346 Práce s webovými aplikacemi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9166F"/>
                </a:solidFill>
              </a:rPr>
              <a:t>M9 Úpravy digitálních obrázků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9166F"/>
                </a:solidFill>
              </a:rPr>
              <a:t>M12 Bezpečné používání informačních technologií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9166F"/>
                </a:solidFill>
              </a:rPr>
              <a:t>M14 Spolupráce a výměna informací na internetu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9166F"/>
                </a:solidFill>
              </a:rPr>
              <a:t>M15 Vyhledávání, vyhodnocování a zpracování informací</a:t>
            </a:r>
            <a:br>
              <a:rPr lang="cs-CZ" sz="1600" b="1" dirty="0">
                <a:solidFill>
                  <a:srgbClr val="29166F"/>
                </a:solidFill>
              </a:rPr>
            </a:br>
            <a:r>
              <a:rPr lang="cs-CZ" sz="1600" b="1" dirty="0">
                <a:solidFill>
                  <a:srgbClr val="29166F"/>
                </a:solidFill>
              </a:rPr>
              <a:t>z internetu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9166F"/>
                </a:solidFill>
              </a:rPr>
              <a:t>M16 Informatické myšlení a programování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9166F"/>
                </a:solidFill>
              </a:rPr>
              <a:t>AM3 Pokročilé zpracování textu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9166F"/>
                </a:solidFill>
              </a:rPr>
              <a:t>AM4 Pokročilá práce s tabulkami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9166F"/>
                </a:solidFill>
              </a:rPr>
              <a:t>AM6 Pokročilé prezentace</a:t>
            </a:r>
          </a:p>
        </p:txBody>
      </p:sp>
    </p:spTree>
    <p:extLst>
      <p:ext uri="{BB962C8B-B14F-4D97-AF65-F5344CB8AC3E}">
        <p14:creationId xmlns:p14="http://schemas.microsoft.com/office/powerpoint/2010/main" val="323614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37A2BA92-4A3D-AF2A-15C5-A810F8112CF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71168" y="970216"/>
          <a:ext cx="11388220" cy="5043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806">
                  <a:extLst>
                    <a:ext uri="{9D8B030D-6E8A-4147-A177-3AD203B41FA5}">
                      <a16:colId xmlns:a16="http://schemas.microsoft.com/office/drawing/2014/main" val="3283709498"/>
                    </a:ext>
                  </a:extLst>
                </a:gridCol>
                <a:gridCol w="3578942">
                  <a:extLst>
                    <a:ext uri="{9D8B030D-6E8A-4147-A177-3AD203B41FA5}">
                      <a16:colId xmlns:a16="http://schemas.microsoft.com/office/drawing/2014/main" val="290329155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1986283904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4240604083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1177336046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4256630903"/>
                    </a:ext>
                  </a:extLst>
                </a:gridCol>
              </a:tblGrid>
              <a:tr h="701268">
                <a:tc gridSpan="2">
                  <a:txBody>
                    <a:bodyPr/>
                    <a:lstStyle/>
                    <a:p>
                      <a:pPr algn="ctr"/>
                      <a:r>
                        <a:rPr lang="sk-SK" sz="3200" i="1" dirty="0"/>
                        <a:t>Nový RVP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sk-SK" i="1" dirty="0"/>
                        <a:t>Učivo podľa RVP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i="1" dirty="0" err="1"/>
                        <a:t>Překrytí</a:t>
                      </a:r>
                      <a:r>
                        <a:rPr lang="sk-SK" sz="3200" i="1" dirty="0"/>
                        <a:t> s moduly</a:t>
                      </a:r>
                      <a:br>
                        <a:rPr lang="sk-SK" sz="3200" i="1" dirty="0"/>
                      </a:br>
                      <a:r>
                        <a:rPr lang="sk-SK" sz="3200" i="1" dirty="0"/>
                        <a:t>ECDL / ICDL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469918"/>
                  </a:ext>
                </a:extLst>
              </a:tr>
              <a:tr h="571581">
                <a:tc>
                  <a:txBody>
                    <a:bodyPr/>
                    <a:lstStyle/>
                    <a:p>
                      <a:pPr algn="ctr"/>
                      <a:r>
                        <a:rPr lang="sk-SK" sz="2400" i="0" dirty="0">
                          <a:solidFill>
                            <a:schemeClr val="bg1"/>
                          </a:solidFill>
                        </a:rPr>
                        <a:t>Učivo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0" dirty="0" err="1">
                          <a:solidFill>
                            <a:schemeClr val="bg1"/>
                          </a:solidFill>
                        </a:rPr>
                        <a:t>Výsledek</a:t>
                      </a:r>
                      <a:r>
                        <a:rPr lang="sk-SK" sz="24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k-SK" sz="2400" i="0" dirty="0" err="1">
                          <a:solidFill>
                            <a:schemeClr val="bg1"/>
                          </a:solidFill>
                        </a:rPr>
                        <a:t>vzdělávání</a:t>
                      </a:r>
                      <a:endParaRPr lang="sk-SK" sz="24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38111"/>
                  </a:ext>
                </a:extLst>
              </a:tr>
              <a:tr h="3116267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sk-SK" sz="1400" b="1" dirty="0" err="1"/>
                        <a:t>Data</a:t>
                      </a:r>
                      <a:r>
                        <a:rPr lang="sk-SK" sz="1400" b="1" dirty="0"/>
                        <a:t> a </a:t>
                      </a:r>
                      <a:r>
                        <a:rPr lang="sk-SK" sz="1400" b="1" dirty="0" err="1"/>
                        <a:t>informace</a:t>
                      </a:r>
                      <a:endParaRPr lang="sk-SK" sz="1400" b="1" dirty="0"/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získávání</a:t>
                      </a:r>
                      <a:r>
                        <a:rPr lang="sk-SK" sz="1400" dirty="0"/>
                        <a:t>, </a:t>
                      </a:r>
                      <a:r>
                        <a:rPr lang="sk-SK" sz="1400" dirty="0" err="1"/>
                        <a:t>vyhledávání</a:t>
                      </a:r>
                      <a:r>
                        <a:rPr lang="sk-SK" sz="1400" dirty="0"/>
                        <a:t> a </a:t>
                      </a:r>
                      <a:r>
                        <a:rPr lang="sk-SK" sz="1400" dirty="0" err="1"/>
                        <a:t>ukládání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dat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obecně</a:t>
                      </a:r>
                      <a:r>
                        <a:rPr lang="sk-SK" sz="1400" dirty="0"/>
                        <a:t> a v počítači;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chyby v </a:t>
                      </a:r>
                      <a:r>
                        <a:rPr lang="sk-SK" sz="1400" dirty="0" err="1"/>
                        <a:t>interpretacích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dat</a:t>
                      </a:r>
                      <a:r>
                        <a:rPr lang="sk-SK" sz="1400" dirty="0"/>
                        <a:t>;</a:t>
                      </a:r>
                    </a:p>
                    <a:p>
                      <a:pPr algn="just"/>
                      <a:r>
                        <a:rPr lang="sk-SK" sz="1400" dirty="0" err="1"/>
                        <a:t>Kódování</a:t>
                      </a:r>
                      <a:r>
                        <a:rPr lang="sk-SK" sz="1400" dirty="0"/>
                        <a:t> a </a:t>
                      </a:r>
                      <a:r>
                        <a:rPr lang="sk-SK" sz="1400" dirty="0" err="1"/>
                        <a:t>přenos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dat</a:t>
                      </a:r>
                      <a:endParaRPr lang="sk-SK" sz="14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velikost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souboru</a:t>
                      </a:r>
                      <a:r>
                        <a:rPr lang="sk-SK" sz="1400" dirty="0"/>
                        <a:t>, bity a bajty;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záznam, </a:t>
                      </a:r>
                      <a:r>
                        <a:rPr lang="sk-SK" sz="1400" dirty="0" err="1"/>
                        <a:t>přenos</a:t>
                      </a:r>
                      <a:r>
                        <a:rPr lang="sk-SK" sz="1400" dirty="0"/>
                        <a:t> a </a:t>
                      </a:r>
                      <a:r>
                        <a:rPr lang="sk-SK" sz="1400" dirty="0" err="1"/>
                        <a:t>distribuce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dat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a </a:t>
                      </a:r>
                      <a:r>
                        <a:rPr lang="sk-SK" sz="1400" dirty="0" err="1"/>
                        <a:t>informací</a:t>
                      </a:r>
                      <a:r>
                        <a:rPr lang="sk-SK" sz="1400" dirty="0"/>
                        <a:t> v </a:t>
                      </a:r>
                      <a:r>
                        <a:rPr lang="sk-SK" sz="1400" dirty="0" err="1"/>
                        <a:t>digitální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podobě</a:t>
                      </a:r>
                      <a:r>
                        <a:rPr lang="sk-SK" sz="1400" dirty="0"/>
                        <a:t>;</a:t>
                      </a:r>
                    </a:p>
                    <a:p>
                      <a:pPr algn="just"/>
                      <a:r>
                        <a:rPr lang="sk-SK" sz="1400" dirty="0" err="1"/>
                        <a:t>Modelování</a:t>
                      </a:r>
                      <a:endParaRPr lang="sk-SK" sz="14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model </a:t>
                      </a:r>
                      <a:r>
                        <a:rPr lang="sk-SK" sz="1400" dirty="0" err="1"/>
                        <a:t>jako</a:t>
                      </a:r>
                      <a:r>
                        <a:rPr lang="sk-SK" sz="1400" dirty="0"/>
                        <a:t> zjednodušení reality (schéma, graf, diagram, pojmová a </a:t>
                      </a:r>
                      <a:r>
                        <a:rPr lang="sk-SK" sz="1400" dirty="0" err="1"/>
                        <a:t>myšlenková</a:t>
                      </a:r>
                      <a:r>
                        <a:rPr lang="sk-SK" sz="1400" dirty="0"/>
                        <a:t> mapa);</a:t>
                      </a:r>
                    </a:p>
                  </a:txBody>
                  <a:tcPr marL="144000" marR="144000" marT="72000" marB="72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sk-SK" sz="1400" dirty="0"/>
                        <a:t>Žák: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uvede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příklady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dat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ve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svém</a:t>
                      </a:r>
                      <a:r>
                        <a:rPr lang="sk-SK" sz="1400" dirty="0"/>
                        <a:t> okolí a </a:t>
                      </a:r>
                      <a:r>
                        <a:rPr lang="sk-SK" sz="1400" dirty="0" err="1"/>
                        <a:t>ve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svého</a:t>
                      </a:r>
                      <a:r>
                        <a:rPr lang="sk-SK" sz="1400" dirty="0"/>
                        <a:t> oboru; </a:t>
                      </a:r>
                      <a:r>
                        <a:rPr lang="sk-SK" sz="1400" dirty="0" err="1"/>
                        <a:t>uvede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příklady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zdrojů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dat</a:t>
                      </a:r>
                      <a:r>
                        <a:rPr lang="sk-SK" sz="1400" dirty="0"/>
                        <a:t> a </a:t>
                      </a:r>
                      <a:r>
                        <a:rPr lang="sk-SK" sz="1400" dirty="0" err="1"/>
                        <a:t>informací</a:t>
                      </a:r>
                      <a:r>
                        <a:rPr lang="sk-SK" sz="1400" dirty="0"/>
                        <a:t>; vyslovuje </a:t>
                      </a:r>
                      <a:r>
                        <a:rPr lang="sk-SK" sz="1400" dirty="0" err="1"/>
                        <a:t>odpovědi</a:t>
                      </a:r>
                      <a:r>
                        <a:rPr lang="sk-SK" sz="1400" dirty="0"/>
                        <a:t> na </a:t>
                      </a:r>
                      <a:r>
                        <a:rPr lang="sk-SK" sz="1400" dirty="0" err="1"/>
                        <a:t>základě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dat</a:t>
                      </a:r>
                      <a:endParaRPr lang="sk-SK" sz="14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rozliší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data</a:t>
                      </a:r>
                      <a:r>
                        <a:rPr lang="sk-SK" sz="1400" dirty="0"/>
                        <a:t> obrázku, textu, zvuku apod. </a:t>
                      </a:r>
                      <a:r>
                        <a:rPr lang="sk-SK" sz="1400" dirty="0" err="1"/>
                        <a:t>dle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přípony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souboru</a:t>
                      </a:r>
                      <a:r>
                        <a:rPr lang="sk-SK" sz="1400" dirty="0"/>
                        <a:t> a </a:t>
                      </a:r>
                      <a:r>
                        <a:rPr lang="sk-SK" sz="1400" dirty="0" err="1"/>
                        <a:t>používá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různé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datové</a:t>
                      </a:r>
                      <a:r>
                        <a:rPr lang="sk-SK" sz="1400" dirty="0"/>
                        <a:t> typy s </a:t>
                      </a:r>
                      <a:r>
                        <a:rPr lang="sk-SK" sz="1400" dirty="0" err="1"/>
                        <a:t>ohledem</a:t>
                      </a:r>
                      <a:r>
                        <a:rPr lang="sk-SK" sz="1400" dirty="0"/>
                        <a:t> na nároky na uložení a </a:t>
                      </a:r>
                      <a:r>
                        <a:rPr lang="sk-SK" sz="1400" dirty="0" err="1"/>
                        <a:t>sdílení</a:t>
                      </a:r>
                      <a:endParaRPr lang="sk-SK" sz="14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vlastními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slovy</a:t>
                      </a:r>
                      <a:r>
                        <a:rPr lang="sk-SK" sz="1400" dirty="0"/>
                        <a:t> popíše </a:t>
                      </a:r>
                      <a:r>
                        <a:rPr lang="sk-SK" sz="1400" dirty="0" err="1"/>
                        <a:t>konkrétní</a:t>
                      </a:r>
                      <a:r>
                        <a:rPr lang="sk-SK" sz="1400" dirty="0"/>
                        <a:t> problém, určí, </a:t>
                      </a:r>
                      <a:r>
                        <a:rPr lang="sk-SK" sz="1400" dirty="0" err="1"/>
                        <a:t>co</a:t>
                      </a:r>
                      <a:r>
                        <a:rPr lang="sk-SK" sz="1400" dirty="0"/>
                        <a:t> k </a:t>
                      </a:r>
                      <a:r>
                        <a:rPr lang="sk-SK" sz="1400" dirty="0" err="1"/>
                        <a:t>němu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již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ví</a:t>
                      </a:r>
                      <a:r>
                        <a:rPr lang="sk-SK" sz="1400" dirty="0"/>
                        <a:t> a </a:t>
                      </a:r>
                      <a:r>
                        <a:rPr lang="sk-SK" sz="1400" dirty="0" err="1"/>
                        <a:t>jaké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informace</a:t>
                      </a:r>
                      <a:r>
                        <a:rPr lang="sk-SK" sz="1400" dirty="0"/>
                        <a:t> bude </a:t>
                      </a:r>
                      <a:r>
                        <a:rPr lang="sk-SK" sz="1400" dirty="0" err="1"/>
                        <a:t>potřebovat</a:t>
                      </a:r>
                      <a:r>
                        <a:rPr lang="sk-SK" sz="1400" dirty="0"/>
                        <a:t> k jeho </a:t>
                      </a:r>
                      <a:r>
                        <a:rPr lang="sk-SK" sz="1400" dirty="0" err="1"/>
                        <a:t>řešení</a:t>
                      </a:r>
                      <a:r>
                        <a:rPr lang="sk-SK" sz="1400" dirty="0"/>
                        <a:t>, k popisu </a:t>
                      </a:r>
                      <a:r>
                        <a:rPr lang="sk-SK" sz="1400" dirty="0" err="1"/>
                        <a:t>používá</a:t>
                      </a:r>
                      <a:r>
                        <a:rPr lang="sk-SK" sz="1400" dirty="0"/>
                        <a:t> grafické </a:t>
                      </a:r>
                      <a:r>
                        <a:rPr lang="sk-SK" sz="1400" dirty="0" err="1"/>
                        <a:t>znázornění</a:t>
                      </a:r>
                      <a:endParaRPr lang="sk-SK" sz="14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rozpozná </a:t>
                      </a:r>
                      <a:r>
                        <a:rPr lang="sk-SK" sz="1400" dirty="0" err="1"/>
                        <a:t>různé</a:t>
                      </a:r>
                      <a:r>
                        <a:rPr lang="sk-SK" sz="1400" dirty="0"/>
                        <a:t> modely, </a:t>
                      </a:r>
                      <a:r>
                        <a:rPr lang="sk-SK" sz="1400" dirty="0" err="1"/>
                        <a:t>které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reprezentují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tutéž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skutečnost</a:t>
                      </a:r>
                      <a:r>
                        <a:rPr lang="sk-SK" sz="1400" dirty="0"/>
                        <a:t>, </a:t>
                      </a:r>
                      <a:r>
                        <a:rPr lang="sk-SK" sz="1400" dirty="0" err="1"/>
                        <a:t>najde</a:t>
                      </a:r>
                      <a:r>
                        <a:rPr lang="sk-SK" sz="1400" dirty="0"/>
                        <a:t> chybu v modelu a </a:t>
                      </a:r>
                      <a:r>
                        <a:rPr lang="sk-SK" sz="1400" dirty="0" err="1"/>
                        <a:t>ve</a:t>
                      </a:r>
                      <a:r>
                        <a:rPr lang="sk-SK" sz="1400" dirty="0"/>
                        <a:t> vlastním modelu chybu opraví</a:t>
                      </a:r>
                    </a:p>
                  </a:txBody>
                  <a:tcPr marL="144000" marR="144000" marT="72000" marB="72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89432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EBCB3DFC-CC90-2D48-091F-DE69F2E25315}"/>
              </a:ext>
            </a:extLst>
          </p:cNvPr>
          <p:cNvSpPr txBox="1">
            <a:spLocks/>
          </p:cNvSpPr>
          <p:nvPr/>
        </p:nvSpPr>
        <p:spPr>
          <a:xfrm>
            <a:off x="29227" y="-79694"/>
            <a:ext cx="9015594" cy="72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9166F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sk-SK" sz="3100" dirty="0">
                <a:solidFill>
                  <a:schemeClr val="bg1"/>
                </a:solidFill>
              </a:rPr>
              <a:t>Nový RVP - spojení s ECDL / ICDL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C7A0CE45-92F9-4187-F9B9-E5305D09C6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387" y="3359915"/>
            <a:ext cx="864000" cy="1232550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E8241D2F-1B2E-7EC5-5CE8-FA6FC29B7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905" y="3359915"/>
            <a:ext cx="864000" cy="1232550"/>
          </a:xfrm>
          <a:prstGeom prst="rect">
            <a:avLst/>
          </a:prstGeom>
        </p:spPr>
      </p:pic>
      <p:pic>
        <p:nvPicPr>
          <p:cNvPr id="18" name="Obrázok 17" descr="Obrázok, na ktorom je text, písmo, logo, symbol&#10;&#10;Automaticky generovaný popis">
            <a:extLst>
              <a:ext uri="{FF2B5EF4-FFF2-40B4-BE49-F238E27FC236}">
                <a16:creationId xmlns:a16="http://schemas.microsoft.com/office/drawing/2014/main" id="{5ADB733A-C830-B9DB-40C0-E146B2BC21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804" y="3359915"/>
            <a:ext cx="864000" cy="1232550"/>
          </a:xfrm>
          <a:prstGeom prst="rect">
            <a:avLst/>
          </a:prstGeom>
        </p:spPr>
      </p:pic>
      <p:pic>
        <p:nvPicPr>
          <p:cNvPr id="20" name="Obrázok 19" descr="Obrázok, na ktorom je text, písmo, grafika, logo&#10;&#10;Automaticky generovaný popis">
            <a:extLst>
              <a:ext uri="{FF2B5EF4-FFF2-40B4-BE49-F238E27FC236}">
                <a16:creationId xmlns:a16="http://schemas.microsoft.com/office/drawing/2014/main" id="{5CB25737-4096-3A73-4004-55FE652EE0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703" y="3359915"/>
            <a:ext cx="864000" cy="12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37A2BA92-4A3D-AF2A-15C5-A810F8112CF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71168" y="805116"/>
          <a:ext cx="11388220" cy="5257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806">
                  <a:extLst>
                    <a:ext uri="{9D8B030D-6E8A-4147-A177-3AD203B41FA5}">
                      <a16:colId xmlns:a16="http://schemas.microsoft.com/office/drawing/2014/main" val="3283709498"/>
                    </a:ext>
                  </a:extLst>
                </a:gridCol>
                <a:gridCol w="3578942">
                  <a:extLst>
                    <a:ext uri="{9D8B030D-6E8A-4147-A177-3AD203B41FA5}">
                      <a16:colId xmlns:a16="http://schemas.microsoft.com/office/drawing/2014/main" val="290329155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1986283904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4240604083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1177336046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4256630903"/>
                    </a:ext>
                  </a:extLst>
                </a:gridCol>
              </a:tblGrid>
              <a:tr h="701268">
                <a:tc gridSpan="2">
                  <a:txBody>
                    <a:bodyPr/>
                    <a:lstStyle/>
                    <a:p>
                      <a:pPr algn="ctr"/>
                      <a:r>
                        <a:rPr lang="sk-SK" sz="3200" i="1" dirty="0"/>
                        <a:t>Nový RVP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sk-SK" i="1" dirty="0"/>
                        <a:t>Učivo podľa RVP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i="1" dirty="0" err="1"/>
                        <a:t>Překrytí</a:t>
                      </a:r>
                      <a:r>
                        <a:rPr lang="sk-SK" sz="3200" i="1" dirty="0"/>
                        <a:t> s moduly</a:t>
                      </a:r>
                      <a:br>
                        <a:rPr lang="sk-SK" sz="3200" i="1" dirty="0"/>
                      </a:br>
                      <a:r>
                        <a:rPr lang="sk-SK" sz="3200" i="1" dirty="0"/>
                        <a:t>ECDL / ICDL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469918"/>
                  </a:ext>
                </a:extLst>
              </a:tr>
              <a:tr h="571581">
                <a:tc>
                  <a:txBody>
                    <a:bodyPr/>
                    <a:lstStyle/>
                    <a:p>
                      <a:pPr algn="ctr"/>
                      <a:r>
                        <a:rPr lang="sk-SK" sz="2400" i="0" dirty="0">
                          <a:solidFill>
                            <a:schemeClr val="bg1"/>
                          </a:solidFill>
                        </a:rPr>
                        <a:t>Učivo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0" dirty="0" err="1">
                          <a:solidFill>
                            <a:schemeClr val="bg1"/>
                          </a:solidFill>
                        </a:rPr>
                        <a:t>Výsledek</a:t>
                      </a:r>
                      <a:r>
                        <a:rPr lang="sk-SK" sz="24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k-SK" sz="2400" i="0" dirty="0" err="1">
                          <a:solidFill>
                            <a:schemeClr val="bg1"/>
                          </a:solidFill>
                        </a:rPr>
                        <a:t>vzdělávání</a:t>
                      </a:r>
                      <a:endParaRPr lang="sk-SK" sz="24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38111"/>
                  </a:ext>
                </a:extLst>
              </a:tr>
              <a:tr h="3116267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 startAt="2"/>
                      </a:pPr>
                      <a:r>
                        <a:rPr lang="sk-SK" sz="1400" b="1" dirty="0"/>
                        <a:t>Vývoj, </a:t>
                      </a:r>
                      <a:r>
                        <a:rPr lang="sk-SK" sz="1400" b="1" dirty="0" err="1"/>
                        <a:t>testování</a:t>
                      </a:r>
                      <a:r>
                        <a:rPr lang="sk-SK" sz="1400" b="1" dirty="0"/>
                        <a:t> a </a:t>
                      </a:r>
                      <a:r>
                        <a:rPr lang="sk-SK" sz="1400" b="1" dirty="0" err="1"/>
                        <a:t>provoz</a:t>
                      </a:r>
                      <a:r>
                        <a:rPr lang="sk-SK" sz="1400" b="1" dirty="0"/>
                        <a:t> software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sk-SK" sz="1400" dirty="0"/>
                        <a:t>Návrh programu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formulace</a:t>
                      </a:r>
                      <a:r>
                        <a:rPr lang="sk-SK" sz="1400" dirty="0"/>
                        <a:t> úlohy, vstup, výstup, </a:t>
                      </a:r>
                      <a:r>
                        <a:rPr lang="sk-SK" sz="1400" dirty="0" err="1"/>
                        <a:t>podmínky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řešení</a:t>
                      </a:r>
                      <a:r>
                        <a:rPr lang="sk-SK" sz="1400" dirty="0"/>
                        <a:t>; </a:t>
                      </a:r>
                      <a:r>
                        <a:rPr lang="sk-SK" sz="1400" dirty="0" err="1"/>
                        <a:t>rozdělení</a:t>
                      </a:r>
                      <a:r>
                        <a:rPr lang="sk-SK" sz="1400" dirty="0"/>
                        <a:t> problému na </a:t>
                      </a:r>
                      <a:r>
                        <a:rPr lang="sk-SK" sz="1400" dirty="0" err="1"/>
                        <a:t>části</a:t>
                      </a:r>
                      <a:r>
                        <a:rPr lang="sk-SK" sz="1400" dirty="0"/>
                        <a:t>, </a:t>
                      </a:r>
                      <a:r>
                        <a:rPr lang="sk-SK" sz="1400" dirty="0" err="1"/>
                        <a:t>identifikace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opakujících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se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vzorů</a:t>
                      </a:r>
                      <a:r>
                        <a:rPr lang="sk-SK" sz="1400" dirty="0"/>
                        <a:t> a </a:t>
                      </a:r>
                      <a:r>
                        <a:rPr lang="sk-SK" sz="1400" dirty="0" err="1"/>
                        <a:t>míst</a:t>
                      </a:r>
                      <a:r>
                        <a:rPr lang="sk-SK" sz="1400" dirty="0"/>
                        <a:t> pro </a:t>
                      </a:r>
                      <a:r>
                        <a:rPr lang="sk-SK" sz="1400" dirty="0" err="1"/>
                        <a:t>rozhodování</a:t>
                      </a:r>
                      <a:r>
                        <a:rPr lang="sk-SK" sz="1400" dirty="0"/>
                        <a:t>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různé</a:t>
                      </a:r>
                      <a:r>
                        <a:rPr lang="sk-SK" sz="1400" dirty="0"/>
                        <a:t> zápisy </a:t>
                      </a:r>
                      <a:r>
                        <a:rPr lang="sk-SK" sz="1400" dirty="0" err="1"/>
                        <a:t>posloupnosti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příkazů</a:t>
                      </a:r>
                      <a:r>
                        <a:rPr lang="sk-SK" sz="1400" dirty="0"/>
                        <a:t> (algoritmu) k </a:t>
                      </a:r>
                      <a:r>
                        <a:rPr lang="sk-SK" sz="1400" dirty="0" err="1"/>
                        <a:t>řešení</a:t>
                      </a:r>
                      <a:r>
                        <a:rPr lang="sk-SK" sz="1400" dirty="0"/>
                        <a:t> problému z praxe, jednotlivé kroky a </a:t>
                      </a:r>
                      <a:r>
                        <a:rPr lang="sk-SK" sz="1400" dirty="0" err="1"/>
                        <a:t>jejich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návaznost</a:t>
                      </a:r>
                      <a:r>
                        <a:rPr lang="sk-SK" sz="1400" dirty="0"/>
                        <a:t>;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sk-SK" sz="1400" dirty="0"/>
                        <a:t>Základy tvorby programu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návrh jednoduchého a </a:t>
                      </a:r>
                      <a:r>
                        <a:rPr lang="sk-SK" sz="1400" dirty="0" err="1"/>
                        <a:t>přehledného</a:t>
                      </a:r>
                      <a:r>
                        <a:rPr lang="sk-SK" sz="1400" dirty="0"/>
                        <a:t> programu;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hledání</a:t>
                      </a:r>
                      <a:r>
                        <a:rPr lang="sk-SK" sz="1400" dirty="0"/>
                        <a:t> chyb </a:t>
                      </a:r>
                      <a:r>
                        <a:rPr lang="sk-SK" sz="1400" dirty="0" err="1"/>
                        <a:t>ve</a:t>
                      </a:r>
                      <a:r>
                        <a:rPr lang="sk-SK" sz="1400" dirty="0"/>
                        <a:t> vlastním programu;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autorství</a:t>
                      </a:r>
                      <a:r>
                        <a:rPr lang="sk-SK" sz="1400" dirty="0"/>
                        <a:t> a </a:t>
                      </a:r>
                      <a:r>
                        <a:rPr lang="sk-SK" sz="1400" dirty="0" err="1"/>
                        <a:t>licence</a:t>
                      </a:r>
                      <a:r>
                        <a:rPr lang="sk-SK" sz="1400" dirty="0"/>
                        <a:t> programu;</a:t>
                      </a:r>
                    </a:p>
                  </a:txBody>
                  <a:tcPr marL="144000" marR="144000" marT="72000" marB="72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sk-SK" sz="1400" dirty="0"/>
                        <a:t>Žák: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přečte</a:t>
                      </a:r>
                      <a:r>
                        <a:rPr lang="sk-SK" sz="1400" dirty="0"/>
                        <a:t> textový nebo symbolický zápis algoritmu a </a:t>
                      </a:r>
                      <a:r>
                        <a:rPr lang="sk-SK" sz="1400" dirty="0" err="1"/>
                        <a:t>vysvětlí</a:t>
                      </a:r>
                      <a:r>
                        <a:rPr lang="sk-SK" sz="1400" dirty="0"/>
                        <a:t> jeho jednotlivé kroky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rozdělí</a:t>
                      </a:r>
                      <a:r>
                        <a:rPr lang="sk-SK" sz="1400" dirty="0"/>
                        <a:t> problém </a:t>
                      </a:r>
                      <a:r>
                        <a:rPr lang="sk-SK" sz="1400" dirty="0" err="1"/>
                        <a:t>ze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svého</a:t>
                      </a:r>
                      <a:r>
                        <a:rPr lang="sk-SK" sz="1400" dirty="0"/>
                        <a:t> oboru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na </a:t>
                      </a:r>
                      <a:r>
                        <a:rPr lang="sk-SK" sz="1400" dirty="0" err="1"/>
                        <a:t>jednotlivě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části</a:t>
                      </a:r>
                      <a:r>
                        <a:rPr lang="sk-SK" sz="1400" dirty="0"/>
                        <a:t>, navrhne a popíše kroky k </a:t>
                      </a:r>
                      <a:r>
                        <a:rPr lang="sk-SK" sz="1400" dirty="0" err="1"/>
                        <a:t>jejich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řešení</a:t>
                      </a:r>
                      <a:endParaRPr lang="sk-SK" sz="14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rozpozná, že dva </a:t>
                      </a:r>
                      <a:r>
                        <a:rPr lang="sk-SK" sz="1400" dirty="0" err="1"/>
                        <a:t>různé</a:t>
                      </a:r>
                      <a:r>
                        <a:rPr lang="sk-SK" sz="1400" dirty="0"/>
                        <a:t> algoritmy </a:t>
                      </a:r>
                      <a:r>
                        <a:rPr lang="sk-SK" sz="1400" dirty="0" err="1"/>
                        <a:t>mohou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vyřešit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stejný</a:t>
                      </a:r>
                      <a:r>
                        <a:rPr lang="sk-SK" sz="1400" dirty="0"/>
                        <a:t> problém; upraví </a:t>
                      </a:r>
                      <a:r>
                        <a:rPr lang="sk-SK" sz="1400" dirty="0" err="1"/>
                        <a:t>navržený</a:t>
                      </a:r>
                      <a:r>
                        <a:rPr lang="sk-SK" sz="1400" dirty="0"/>
                        <a:t> postup pro obdobný problém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ověří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správnost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jím</a:t>
                      </a:r>
                      <a:r>
                        <a:rPr lang="sk-SK" sz="1400" dirty="0"/>
                        <a:t> upraveného postupu, otestuje program; rozpozná a opraví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v </a:t>
                      </a:r>
                      <a:r>
                        <a:rPr lang="sk-SK" sz="1400" dirty="0" err="1"/>
                        <a:t>něm</a:t>
                      </a:r>
                      <a:r>
                        <a:rPr lang="sk-SK" sz="1400" dirty="0"/>
                        <a:t> chybu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v </a:t>
                      </a:r>
                      <a:r>
                        <a:rPr lang="sk-SK" sz="1400" dirty="0" err="1"/>
                        <a:t>blokově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orientovaném</a:t>
                      </a:r>
                      <a:r>
                        <a:rPr lang="sk-SK" sz="1400" dirty="0"/>
                        <a:t> programovacím </a:t>
                      </a:r>
                      <a:r>
                        <a:rPr lang="sk-SK" sz="1400" dirty="0" err="1"/>
                        <a:t>jazyce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sestaví</a:t>
                      </a:r>
                      <a:r>
                        <a:rPr lang="sk-SK" sz="1400" dirty="0"/>
                        <a:t> program; </a:t>
                      </a:r>
                      <a:r>
                        <a:rPr lang="sk-SK" sz="1400" dirty="0" err="1"/>
                        <a:t>používá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opakování</a:t>
                      </a:r>
                      <a:r>
                        <a:rPr lang="sk-SK" sz="1400" dirty="0"/>
                        <a:t> a </a:t>
                      </a:r>
                      <a:r>
                        <a:rPr lang="sk-SK" sz="1400" dirty="0" err="1"/>
                        <a:t>větvení</a:t>
                      </a:r>
                      <a:r>
                        <a:rPr lang="sk-SK" sz="1400" dirty="0"/>
                        <a:t> programu</a:t>
                      </a:r>
                    </a:p>
                  </a:txBody>
                  <a:tcPr marL="144000" marR="144000" marT="72000" marB="72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89432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EBCB3DFC-CC90-2D48-091F-DE69F2E25315}"/>
              </a:ext>
            </a:extLst>
          </p:cNvPr>
          <p:cNvSpPr txBox="1">
            <a:spLocks/>
          </p:cNvSpPr>
          <p:nvPr/>
        </p:nvSpPr>
        <p:spPr>
          <a:xfrm>
            <a:off x="29227" y="-79694"/>
            <a:ext cx="9015594" cy="72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9166F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sk-SK" sz="3100" dirty="0">
                <a:solidFill>
                  <a:schemeClr val="bg1"/>
                </a:solidFill>
              </a:rPr>
              <a:t>Nový RVP - spojení s ECDL / ICDL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C7A0CE45-92F9-4187-F9B9-E5305D09C6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387" y="3359915"/>
            <a:ext cx="863999" cy="1232550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E8241D2F-1B2E-7EC5-5CE8-FA6FC29B7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905" y="3359915"/>
            <a:ext cx="864000" cy="12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4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37A2BA92-4A3D-AF2A-15C5-A810F8112CF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71168" y="906716"/>
          <a:ext cx="11388220" cy="508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806">
                  <a:extLst>
                    <a:ext uri="{9D8B030D-6E8A-4147-A177-3AD203B41FA5}">
                      <a16:colId xmlns:a16="http://schemas.microsoft.com/office/drawing/2014/main" val="3283709498"/>
                    </a:ext>
                  </a:extLst>
                </a:gridCol>
                <a:gridCol w="3578942">
                  <a:extLst>
                    <a:ext uri="{9D8B030D-6E8A-4147-A177-3AD203B41FA5}">
                      <a16:colId xmlns:a16="http://schemas.microsoft.com/office/drawing/2014/main" val="290329155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1986283904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4240604083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1177336046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4256630903"/>
                    </a:ext>
                  </a:extLst>
                </a:gridCol>
              </a:tblGrid>
              <a:tr h="810155">
                <a:tc gridSpan="2">
                  <a:txBody>
                    <a:bodyPr/>
                    <a:lstStyle/>
                    <a:p>
                      <a:pPr algn="ctr"/>
                      <a:r>
                        <a:rPr lang="sk-SK" sz="3200" i="1" dirty="0"/>
                        <a:t>Nový RVP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sk-SK" i="1" dirty="0"/>
                        <a:t>Učivo podľa RVP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i="1" dirty="0" err="1"/>
                        <a:t>Překrytí</a:t>
                      </a:r>
                      <a:r>
                        <a:rPr lang="sk-SK" sz="3200" i="1" dirty="0"/>
                        <a:t> s moduly</a:t>
                      </a:r>
                      <a:br>
                        <a:rPr lang="sk-SK" sz="3200" i="1" dirty="0"/>
                      </a:br>
                      <a:r>
                        <a:rPr lang="sk-SK" sz="3200" i="1" dirty="0"/>
                        <a:t>ECDL / ICDL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469918"/>
                  </a:ext>
                </a:extLst>
              </a:tr>
              <a:tr h="660331">
                <a:tc>
                  <a:txBody>
                    <a:bodyPr/>
                    <a:lstStyle/>
                    <a:p>
                      <a:pPr algn="ctr"/>
                      <a:r>
                        <a:rPr lang="sk-SK" sz="2400" i="0" dirty="0">
                          <a:solidFill>
                            <a:schemeClr val="bg1"/>
                          </a:solidFill>
                        </a:rPr>
                        <a:t>Učivo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0" dirty="0" err="1">
                          <a:solidFill>
                            <a:schemeClr val="bg1"/>
                          </a:solidFill>
                        </a:rPr>
                        <a:t>Výsledek</a:t>
                      </a:r>
                      <a:r>
                        <a:rPr lang="sk-SK" sz="24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k-SK" sz="2400" i="0" dirty="0" err="1">
                          <a:solidFill>
                            <a:schemeClr val="bg1"/>
                          </a:solidFill>
                        </a:rPr>
                        <a:t>vzdělávání</a:t>
                      </a:r>
                      <a:endParaRPr lang="sk-SK" sz="24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38111"/>
                  </a:ext>
                </a:extLst>
              </a:tr>
              <a:tr h="3617199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 startAt="3"/>
                      </a:pPr>
                      <a:r>
                        <a:rPr lang="sk-SK" sz="1400" b="1" dirty="0"/>
                        <a:t>Informační systémy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informační systémy využívané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v oboru - účel, jeho </a:t>
                      </a:r>
                      <a:r>
                        <a:rPr lang="sk-SK" sz="1400" dirty="0" err="1"/>
                        <a:t>uživatelé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a </a:t>
                      </a:r>
                      <a:r>
                        <a:rPr lang="sk-SK" sz="1400" dirty="0" err="1"/>
                        <a:t>jejich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oprávnění</a:t>
                      </a:r>
                      <a:r>
                        <a:rPr lang="sk-SK" sz="1400" dirty="0"/>
                        <a:t>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tabulka</a:t>
                      </a:r>
                      <a:r>
                        <a:rPr lang="sk-SK" sz="1400" dirty="0"/>
                        <a:t>, </a:t>
                      </a:r>
                      <a:r>
                        <a:rPr lang="sk-SK" sz="1400" dirty="0" err="1"/>
                        <a:t>její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struktura</a:t>
                      </a:r>
                      <a:r>
                        <a:rPr lang="sk-SK" sz="1400" dirty="0"/>
                        <a:t> – vlastní </a:t>
                      </a:r>
                      <a:r>
                        <a:rPr lang="sk-SK" sz="1400" dirty="0" err="1"/>
                        <a:t>data</a:t>
                      </a:r>
                      <a:r>
                        <a:rPr lang="sk-SK" sz="1400" dirty="0"/>
                        <a:t> (záznamy) a </a:t>
                      </a:r>
                      <a:r>
                        <a:rPr lang="sk-SK" sz="1400" dirty="0" err="1"/>
                        <a:t>jejich</a:t>
                      </a:r>
                      <a:r>
                        <a:rPr lang="sk-SK" sz="1400" dirty="0"/>
                        <a:t> typ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a popis (</a:t>
                      </a:r>
                      <a:r>
                        <a:rPr lang="sk-SK" sz="1400" dirty="0" err="1"/>
                        <a:t>atributy</a:t>
                      </a:r>
                      <a:r>
                        <a:rPr lang="sk-SK" sz="1400" dirty="0"/>
                        <a:t>);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řazení</a:t>
                      </a:r>
                      <a:r>
                        <a:rPr lang="sk-SK" sz="1400" dirty="0"/>
                        <a:t> a </a:t>
                      </a:r>
                      <a:r>
                        <a:rPr lang="sk-SK" sz="1400" dirty="0" err="1"/>
                        <a:t>filtrování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dat</a:t>
                      </a:r>
                      <a:br>
                        <a:rPr lang="sk-SK" sz="1400" dirty="0"/>
                      </a:br>
                      <a:r>
                        <a:rPr lang="sk-SK" sz="1400" dirty="0" err="1"/>
                        <a:t>při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hledání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odpovědí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na položené otázky;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postup tvorby </a:t>
                      </a:r>
                      <a:r>
                        <a:rPr lang="sk-SK" sz="1400" dirty="0" err="1"/>
                        <a:t>tabulky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pro vlastní </a:t>
                      </a:r>
                      <a:r>
                        <a:rPr lang="sk-SK" sz="1400" dirty="0" err="1"/>
                        <a:t>potřebu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a pro </a:t>
                      </a:r>
                      <a:r>
                        <a:rPr lang="sk-SK" sz="1400" dirty="0" err="1"/>
                        <a:t>potřeby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týmu</a:t>
                      </a:r>
                      <a:r>
                        <a:rPr lang="sk-SK" sz="1400" dirty="0"/>
                        <a:t>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tvorba </a:t>
                      </a:r>
                      <a:r>
                        <a:rPr lang="sk-SK" sz="1400" dirty="0" err="1"/>
                        <a:t>evidence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dat</a:t>
                      </a:r>
                      <a:r>
                        <a:rPr lang="sk-SK" sz="1400" dirty="0"/>
                        <a:t>;</a:t>
                      </a:r>
                    </a:p>
                  </a:txBody>
                  <a:tcPr marL="144000" marR="144000" marT="72000" marB="72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sk-SK" sz="1400" dirty="0"/>
                        <a:t>Žák: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vysvětlí</a:t>
                      </a:r>
                      <a:r>
                        <a:rPr lang="sk-SK" sz="1400" dirty="0"/>
                        <a:t> účel </a:t>
                      </a:r>
                      <a:r>
                        <a:rPr lang="sk-SK" sz="1400" dirty="0" err="1"/>
                        <a:t>informačních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systémů</a:t>
                      </a:r>
                      <a:r>
                        <a:rPr lang="sk-SK" sz="1400" dirty="0"/>
                        <a:t>, </a:t>
                      </a:r>
                      <a:r>
                        <a:rPr lang="sk-SK" sz="1400" dirty="0" err="1"/>
                        <a:t>které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používá</a:t>
                      </a:r>
                      <a:r>
                        <a:rPr lang="sk-SK" sz="1400" dirty="0"/>
                        <a:t>, a identifikuje </a:t>
                      </a:r>
                      <a:r>
                        <a:rPr lang="sk-SK" sz="1400" dirty="0" err="1"/>
                        <a:t>jejich</a:t>
                      </a:r>
                      <a:r>
                        <a:rPr lang="sk-SK" sz="1400" dirty="0"/>
                        <a:t> jednotlivé (systémové) prvky a </a:t>
                      </a:r>
                      <a:r>
                        <a:rPr lang="sk-SK" sz="1400" dirty="0" err="1"/>
                        <a:t>vztahy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mezi</a:t>
                      </a:r>
                      <a:r>
                        <a:rPr lang="sk-SK" sz="1400" dirty="0"/>
                        <a:t> nimi;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určí </a:t>
                      </a:r>
                      <a:r>
                        <a:rPr lang="sk-SK" sz="1400" dirty="0" err="1"/>
                        <a:t>svou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uživatelskou</a:t>
                      </a:r>
                      <a:r>
                        <a:rPr lang="sk-SK" sz="1400" dirty="0"/>
                        <a:t> roli v </a:t>
                      </a:r>
                      <a:r>
                        <a:rPr lang="sk-SK" sz="1400" dirty="0" err="1"/>
                        <a:t>informačním</a:t>
                      </a:r>
                      <a:r>
                        <a:rPr lang="sk-SK" sz="1400" dirty="0"/>
                        <a:t> systému, </a:t>
                      </a:r>
                      <a:r>
                        <a:rPr lang="sk-SK" sz="1400" dirty="0" err="1"/>
                        <a:t>který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používá</a:t>
                      </a:r>
                      <a:r>
                        <a:rPr lang="sk-SK" sz="1400" dirty="0"/>
                        <a:t>, </a:t>
                      </a:r>
                      <a:r>
                        <a:rPr lang="sk-SK" sz="1400" dirty="0" err="1"/>
                        <a:t>specifikuje</a:t>
                      </a:r>
                      <a:r>
                        <a:rPr lang="sk-SK" sz="1400" dirty="0"/>
                        <a:t> svoje činnosti;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pro </a:t>
                      </a:r>
                      <a:r>
                        <a:rPr lang="sk-SK" sz="1400" dirty="0" err="1"/>
                        <a:t>vymezený</a:t>
                      </a:r>
                      <a:r>
                        <a:rPr lang="sk-SK" sz="1400" dirty="0"/>
                        <a:t> problém </a:t>
                      </a:r>
                      <a:r>
                        <a:rPr lang="sk-SK" sz="1400" dirty="0" err="1"/>
                        <a:t>sestaví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tabulku</a:t>
                      </a:r>
                      <a:r>
                        <a:rPr lang="sk-SK" sz="1400" dirty="0"/>
                        <a:t>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vyhledává</a:t>
                      </a:r>
                      <a:r>
                        <a:rPr lang="sk-SK" sz="1400" dirty="0"/>
                        <a:t>, </a:t>
                      </a:r>
                      <a:r>
                        <a:rPr lang="sk-SK" sz="1400" dirty="0" err="1"/>
                        <a:t>vkládá</a:t>
                      </a:r>
                      <a:r>
                        <a:rPr lang="sk-SK" sz="1400" dirty="0"/>
                        <a:t>, upravuje </a:t>
                      </a:r>
                      <a:r>
                        <a:rPr lang="sk-SK" sz="1400" dirty="0" err="1"/>
                        <a:t>data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přes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uživatelské</a:t>
                      </a:r>
                      <a:r>
                        <a:rPr lang="sk-SK" sz="1400" dirty="0"/>
                        <a:t> rozhraní; </a:t>
                      </a:r>
                      <a:r>
                        <a:rPr lang="sk-SK" sz="1400" dirty="0" err="1"/>
                        <a:t>řadí</a:t>
                      </a:r>
                      <a:r>
                        <a:rPr lang="sk-SK" sz="1400" dirty="0"/>
                        <a:t> a filtruje (v jednoduchých </a:t>
                      </a:r>
                      <a:r>
                        <a:rPr lang="sk-SK" sz="1400" dirty="0" err="1"/>
                        <a:t>případech</a:t>
                      </a:r>
                      <a:r>
                        <a:rPr lang="sk-SK" sz="1400" dirty="0"/>
                        <a:t>) záznamy v </a:t>
                      </a:r>
                      <a:r>
                        <a:rPr lang="sk-SK" sz="1400" dirty="0" err="1"/>
                        <a:t>tabulce</a:t>
                      </a:r>
                      <a:r>
                        <a:rPr lang="sk-SK" sz="1400" dirty="0"/>
                        <a:t>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identifikuje chyby v evidovaných </a:t>
                      </a:r>
                      <a:r>
                        <a:rPr lang="sk-SK" sz="1400" dirty="0" err="1"/>
                        <a:t>datech</a:t>
                      </a:r>
                      <a:r>
                        <a:rPr lang="sk-SK" sz="1400" dirty="0"/>
                        <a:t> a opraví je;</a:t>
                      </a:r>
                    </a:p>
                  </a:txBody>
                  <a:tcPr marL="144000" marR="144000" marT="72000" marB="72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89432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EBCB3DFC-CC90-2D48-091F-DE69F2E25315}"/>
              </a:ext>
            </a:extLst>
          </p:cNvPr>
          <p:cNvSpPr txBox="1">
            <a:spLocks/>
          </p:cNvSpPr>
          <p:nvPr/>
        </p:nvSpPr>
        <p:spPr>
          <a:xfrm>
            <a:off x="29227" y="-79694"/>
            <a:ext cx="9015594" cy="72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9166F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sk-SK" sz="3100" dirty="0">
                <a:solidFill>
                  <a:schemeClr val="bg1"/>
                </a:solidFill>
              </a:rPr>
              <a:t>Nový RVP - spojení s ECDL / ICDL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C7A0CE45-92F9-4187-F9B9-E5305D09C6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387" y="3423415"/>
            <a:ext cx="863999" cy="1232550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E8241D2F-1B2E-7EC5-5CE8-FA6FC29B7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905" y="3423415"/>
            <a:ext cx="863999" cy="12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0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37A2BA92-4A3D-AF2A-15C5-A810F8112CF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71168" y="970216"/>
          <a:ext cx="11388220" cy="4897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806">
                  <a:extLst>
                    <a:ext uri="{9D8B030D-6E8A-4147-A177-3AD203B41FA5}">
                      <a16:colId xmlns:a16="http://schemas.microsoft.com/office/drawing/2014/main" val="3283709498"/>
                    </a:ext>
                  </a:extLst>
                </a:gridCol>
                <a:gridCol w="3578942">
                  <a:extLst>
                    <a:ext uri="{9D8B030D-6E8A-4147-A177-3AD203B41FA5}">
                      <a16:colId xmlns:a16="http://schemas.microsoft.com/office/drawing/2014/main" val="290329155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1986283904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4240604083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1177336046"/>
                    </a:ext>
                  </a:extLst>
                </a:gridCol>
                <a:gridCol w="1224118">
                  <a:extLst>
                    <a:ext uri="{9D8B030D-6E8A-4147-A177-3AD203B41FA5}">
                      <a16:colId xmlns:a16="http://schemas.microsoft.com/office/drawing/2014/main" val="4256630903"/>
                    </a:ext>
                  </a:extLst>
                </a:gridCol>
              </a:tblGrid>
              <a:tr h="743785">
                <a:tc gridSpan="2">
                  <a:txBody>
                    <a:bodyPr/>
                    <a:lstStyle/>
                    <a:p>
                      <a:pPr algn="ctr"/>
                      <a:r>
                        <a:rPr lang="sk-SK" sz="3200" i="1" dirty="0"/>
                        <a:t>Nový RVP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sk-SK" i="1" dirty="0"/>
                        <a:t>Učivo podľa RVP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i="1" dirty="0" err="1"/>
                        <a:t>Překrytí</a:t>
                      </a:r>
                      <a:r>
                        <a:rPr lang="sk-SK" sz="3200" i="1" dirty="0"/>
                        <a:t> s moduly</a:t>
                      </a:r>
                      <a:br>
                        <a:rPr lang="sk-SK" sz="3200" i="1" dirty="0"/>
                      </a:br>
                      <a:r>
                        <a:rPr lang="sk-SK" sz="3200" i="1" dirty="0"/>
                        <a:t>ECDL / ICDL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469918"/>
                  </a:ext>
                </a:extLst>
              </a:tr>
              <a:tr h="606235">
                <a:tc>
                  <a:txBody>
                    <a:bodyPr/>
                    <a:lstStyle/>
                    <a:p>
                      <a:pPr algn="ctr"/>
                      <a:r>
                        <a:rPr lang="sk-SK" sz="2400" i="0" dirty="0">
                          <a:solidFill>
                            <a:schemeClr val="bg1"/>
                          </a:solidFill>
                        </a:rPr>
                        <a:t>Učivo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0" dirty="0" err="1">
                          <a:solidFill>
                            <a:schemeClr val="bg1"/>
                          </a:solidFill>
                        </a:rPr>
                        <a:t>Výsledek</a:t>
                      </a:r>
                      <a:r>
                        <a:rPr lang="sk-SK" sz="24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k-SK" sz="2400" i="0" dirty="0" err="1">
                          <a:solidFill>
                            <a:schemeClr val="bg1"/>
                          </a:solidFill>
                        </a:rPr>
                        <a:t>vzdělávání</a:t>
                      </a:r>
                      <a:endParaRPr lang="sk-SK" sz="24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38111"/>
                  </a:ext>
                </a:extLst>
              </a:tr>
              <a:tr h="3547165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 startAt="4"/>
                      </a:pPr>
                      <a:r>
                        <a:rPr lang="sk-SK" sz="1400" b="1" dirty="0" err="1"/>
                        <a:t>Digitální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technologie</a:t>
                      </a:r>
                      <a:endParaRPr lang="sk-SK" sz="1400" b="1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současná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výpočetní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zařízení</a:t>
                      </a:r>
                      <a:r>
                        <a:rPr lang="sk-SK" sz="1400" dirty="0"/>
                        <a:t>, základní komponenty;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vstupní a výstupní </a:t>
                      </a:r>
                      <a:r>
                        <a:rPr lang="sk-SK" sz="1400" dirty="0" err="1"/>
                        <a:t>zařízení</a:t>
                      </a:r>
                      <a:r>
                        <a:rPr lang="sk-SK" sz="1400" dirty="0"/>
                        <a:t>, </a:t>
                      </a:r>
                      <a:r>
                        <a:rPr lang="sk-SK" sz="1400" dirty="0" err="1"/>
                        <a:t>periferie</a:t>
                      </a:r>
                      <a:r>
                        <a:rPr lang="sk-SK" sz="1400" dirty="0"/>
                        <a:t>, porty;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operační systém, jeho </a:t>
                      </a:r>
                      <a:r>
                        <a:rPr lang="sk-SK" sz="1400" dirty="0" err="1"/>
                        <a:t>funkce</a:t>
                      </a:r>
                      <a:r>
                        <a:rPr lang="sk-SK" sz="1400" dirty="0"/>
                        <a:t> a typy;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aplikační software a jeho využití pro odborné činnosti (</a:t>
                      </a:r>
                      <a:r>
                        <a:rPr lang="sk-SK" sz="1400" dirty="0" err="1"/>
                        <a:t>např</a:t>
                      </a:r>
                      <a:r>
                        <a:rPr lang="sk-SK" sz="1400" dirty="0"/>
                        <a:t>.: textový procesor, </a:t>
                      </a:r>
                      <a:r>
                        <a:rPr lang="sk-SK" sz="1400" dirty="0" err="1"/>
                        <a:t>tabulkový</a:t>
                      </a:r>
                      <a:r>
                        <a:rPr lang="sk-SK" sz="1400" dirty="0"/>
                        <a:t> procesor, software pro tvorbu </a:t>
                      </a:r>
                      <a:r>
                        <a:rPr lang="sk-SK" sz="1400" dirty="0" err="1"/>
                        <a:t>prezentací</a:t>
                      </a:r>
                      <a:r>
                        <a:rPr lang="sk-SK" sz="1400" dirty="0"/>
                        <a:t>, grafický software, software pro </a:t>
                      </a:r>
                      <a:r>
                        <a:rPr lang="sk-SK" sz="1400" dirty="0" err="1"/>
                        <a:t>oblast</a:t>
                      </a:r>
                      <a:r>
                        <a:rPr lang="sk-SK" sz="1400" dirty="0"/>
                        <a:t> 3D </a:t>
                      </a:r>
                      <a:r>
                        <a:rPr lang="sk-SK" sz="1400" dirty="0" err="1"/>
                        <a:t>technologií</a:t>
                      </a:r>
                      <a:r>
                        <a:rPr lang="sk-SK" sz="1400" dirty="0"/>
                        <a:t>);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typy počítačových sítí;</a:t>
                      </a:r>
                    </a:p>
                  </a:txBody>
                  <a:tcPr marL="144000" marR="144000" marT="72000" marB="72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sk-SK" sz="1400" dirty="0"/>
                        <a:t>Žák: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pojmenuje</a:t>
                      </a:r>
                      <a:r>
                        <a:rPr lang="sk-SK" sz="1400" dirty="0"/>
                        <a:t> jednotlivá </a:t>
                      </a:r>
                      <a:r>
                        <a:rPr lang="sk-SK" sz="1400" dirty="0" err="1"/>
                        <a:t>digitální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zařízení</a:t>
                      </a:r>
                      <a:r>
                        <a:rPr lang="sk-SK" sz="1400" dirty="0"/>
                        <a:t>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/>
                        <a:t>rozlišuje operační systém, </a:t>
                      </a:r>
                      <a:r>
                        <a:rPr lang="sk-SK" sz="1400" dirty="0" err="1"/>
                        <a:t>předinstalované</a:t>
                      </a:r>
                      <a:r>
                        <a:rPr lang="sk-SK" sz="1400" dirty="0"/>
                        <a:t> a </a:t>
                      </a:r>
                      <a:r>
                        <a:rPr lang="sk-SK" sz="1400" dirty="0" err="1"/>
                        <a:t>další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aplikace</a:t>
                      </a:r>
                      <a:r>
                        <a:rPr lang="sk-SK" sz="1400" dirty="0"/>
                        <a:t>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efektivně</a:t>
                      </a:r>
                      <a:r>
                        <a:rPr lang="sk-SK" sz="1400" dirty="0"/>
                        <a:t> a </a:t>
                      </a:r>
                      <a:r>
                        <a:rPr lang="sk-SK" sz="1400" dirty="0" err="1"/>
                        <a:t>bezpečně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využívá</a:t>
                      </a:r>
                      <a:r>
                        <a:rPr lang="sk-SK" sz="1400" dirty="0"/>
                        <a:t> vhodné </a:t>
                      </a:r>
                      <a:r>
                        <a:rPr lang="sk-SK" sz="1400" dirty="0" err="1"/>
                        <a:t>aplikace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podle</a:t>
                      </a:r>
                      <a:r>
                        <a:rPr lang="sk-SK" sz="1400" dirty="0"/>
                        <a:t> stanoveného </a:t>
                      </a:r>
                      <a:r>
                        <a:rPr lang="sk-SK" sz="1400" dirty="0" err="1"/>
                        <a:t>cíle</a:t>
                      </a:r>
                      <a:r>
                        <a:rPr lang="sk-SK" sz="1400" dirty="0"/>
                        <a:t>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err="1"/>
                        <a:t>vysvětlí</a:t>
                      </a:r>
                      <a:r>
                        <a:rPr lang="sk-SK" sz="1400" dirty="0"/>
                        <a:t> význam </a:t>
                      </a:r>
                      <a:r>
                        <a:rPr lang="sk-SK" sz="1400" dirty="0" err="1"/>
                        <a:t>propojení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digitálních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zařízení</a:t>
                      </a:r>
                      <a:r>
                        <a:rPr lang="sk-SK" sz="1400" dirty="0"/>
                        <a:t> v </a:t>
                      </a:r>
                      <a:r>
                        <a:rPr lang="sk-SK" sz="1400" dirty="0" err="1"/>
                        <a:t>sítích</a:t>
                      </a:r>
                      <a:r>
                        <a:rPr lang="sk-SK" sz="1400" dirty="0"/>
                        <a:t>, </a:t>
                      </a:r>
                      <a:r>
                        <a:rPr lang="sk-SK" sz="1400" dirty="0" err="1"/>
                        <a:t>uvede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příklady</a:t>
                      </a:r>
                      <a:r>
                        <a:rPr lang="sk-SK" sz="1400" dirty="0"/>
                        <a:t> sítí a rozpozná </a:t>
                      </a:r>
                      <a:r>
                        <a:rPr lang="sk-SK" sz="1400" dirty="0" err="1"/>
                        <a:t>způsob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propojení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digitálních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zařízení</a:t>
                      </a:r>
                      <a:r>
                        <a:rPr lang="sk-SK" sz="1400" dirty="0"/>
                        <a:t> do počítačové </a:t>
                      </a:r>
                      <a:r>
                        <a:rPr lang="sk-SK" sz="1400" dirty="0" err="1"/>
                        <a:t>sítě</a:t>
                      </a:r>
                      <a:r>
                        <a:rPr lang="sk-SK" sz="1400" dirty="0"/>
                        <a:t>;</a:t>
                      </a:r>
                    </a:p>
                  </a:txBody>
                  <a:tcPr marL="144000" marR="144000" marT="72000" marB="72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89432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EBCB3DFC-CC90-2D48-091F-DE69F2E25315}"/>
              </a:ext>
            </a:extLst>
          </p:cNvPr>
          <p:cNvSpPr txBox="1">
            <a:spLocks/>
          </p:cNvSpPr>
          <p:nvPr/>
        </p:nvSpPr>
        <p:spPr>
          <a:xfrm>
            <a:off x="29227" y="-79694"/>
            <a:ext cx="9015594" cy="72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9166F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sk-SK" sz="3100" dirty="0">
                <a:solidFill>
                  <a:schemeClr val="bg1"/>
                </a:solidFill>
              </a:rPr>
              <a:t>Nový RVP - spojení s ECDL / ICDL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C7A0CE45-92F9-4187-F9B9-E5305D09C6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387" y="3398015"/>
            <a:ext cx="863999" cy="1232550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E8241D2F-1B2E-7EC5-5CE8-FA6FC29B7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905" y="3398015"/>
            <a:ext cx="863999" cy="1232550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5ADB733A-C830-B9DB-40C0-E146B2BC21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0804" y="3398015"/>
            <a:ext cx="863999" cy="1232550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5CB25737-4096-3A73-4004-55FE652EE0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8703" y="3398015"/>
            <a:ext cx="863999" cy="12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2423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4d4085-b6e2-47b2-a4ba-3e08a0d56a13" xsi:nil="true"/>
    <lcf76f155ced4ddcb4097134ff3c332f xmlns="5a346451-5e42-427b-aa98-00bf74092e1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71FF8C9942644DBB4675192F052704" ma:contentTypeVersion="17" ma:contentTypeDescription="Umožňuje vytvoriť nový dokument." ma:contentTypeScope="" ma:versionID="72bc6ab4e85ac374fa273d2d898dae99">
  <xsd:schema xmlns:xsd="http://www.w3.org/2001/XMLSchema" xmlns:xs="http://www.w3.org/2001/XMLSchema" xmlns:p="http://schemas.microsoft.com/office/2006/metadata/properties" xmlns:ns2="5a346451-5e42-427b-aa98-00bf74092e15" xmlns:ns3="004d4085-b6e2-47b2-a4ba-3e08a0d56a13" targetNamespace="http://schemas.microsoft.com/office/2006/metadata/properties" ma:root="true" ma:fieldsID="f5240c1bd398a9b025b567c44b6058f9" ns2:_="" ns3:_="">
    <xsd:import namespace="5a346451-5e42-427b-aa98-00bf74092e15"/>
    <xsd:import namespace="004d4085-b6e2-47b2-a4ba-3e08a0d56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46451-5e42-427b-aa98-00bf74092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Značky obrázka" ma:readOnly="false" ma:fieldId="{5cf76f15-5ced-4ddc-b409-7134ff3c332f}" ma:taxonomyMulti="true" ma:sspId="eb74ca0a-0ff6-499d-b5d2-62df952a1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d4085-b6e2-47b2-a4ba-3e08a0d56a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e1fdd7-f275-4dce-b0f2-56b52ba4c43a}" ma:internalName="TaxCatchAll" ma:showField="CatchAllData" ma:web="004d4085-b6e2-47b2-a4ba-3e08a0d56a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0DBD11-EDD9-4F98-B661-58AD7B3CB40D}">
  <ds:schemaRefs>
    <ds:schemaRef ds:uri="http://purl.org/dc/dcmitype/"/>
    <ds:schemaRef ds:uri="c8746c7f-4d6f-4829-8637-b500482ac57d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627566c-b3a2-437c-9971-00fa75fb48e0"/>
    <ds:schemaRef ds:uri="http://schemas.microsoft.com/office/2006/metadata/properties"/>
    <ds:schemaRef ds:uri="004d4085-b6e2-47b2-a4ba-3e08a0d56a13"/>
    <ds:schemaRef ds:uri="5a346451-5e42-427b-aa98-00bf74092e15"/>
  </ds:schemaRefs>
</ds:datastoreItem>
</file>

<file path=customXml/itemProps2.xml><?xml version="1.0" encoding="utf-8"?>
<ds:datastoreItem xmlns:ds="http://schemas.openxmlformats.org/officeDocument/2006/customXml" ds:itemID="{1604DB4F-3755-453F-8EEC-2351AEA614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346451-5e42-427b-aa98-00bf74092e15"/>
    <ds:schemaRef ds:uri="004d4085-b6e2-47b2-a4ba-3e08a0d56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E1AFA1-D941-431F-A522-76F89E7846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2169</Words>
  <Application>Microsoft Office PowerPoint</Application>
  <PresentationFormat>Širokouhlá</PresentationFormat>
  <Paragraphs>252</Paragraphs>
  <Slides>21</Slides>
  <Notes>16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Raleway</vt:lpstr>
      <vt:lpstr>Motív Office</vt:lpstr>
      <vt:lpstr>Zlepšení přístupu k digitálním dovednostem v rámci odborné přípravy učitelů a vzdělávání žáků 24 středních škol v ČR a SR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Indikativní harmonogram projektu</vt:lpstr>
      <vt:lpstr>Výhody pro učitele</vt:lpstr>
      <vt:lpstr>Výhody pro žáky</vt:lpstr>
      <vt:lpstr>… na středních školách</vt:lpstr>
      <vt:lpstr>Realizovaný projekt INTERREG 2021 -2023</vt:lpstr>
      <vt:lpstr>Prezentácia programu PowerPoint</vt:lpstr>
      <vt:lpstr>Štatistické údaje projektu</vt:lpstr>
      <vt:lpstr>Prezentácia programu PowerPoint</vt:lpstr>
      <vt:lpstr>Prezentácia programu PowerPoint</vt:lpstr>
      <vt:lpstr>Prezentácia programu PowerPoint</vt:lpstr>
      <vt:lpstr>Děkujeme za pozornost</vt:lpstr>
    </vt:vector>
  </TitlesOfParts>
  <Company>Ing. Jozef Ďurica UNI KREDIT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Milan Droppa</dc:creator>
  <cp:lastModifiedBy>Michal Karšay</cp:lastModifiedBy>
  <cp:revision>59</cp:revision>
  <cp:lastPrinted>2023-12-06T09:17:54Z</cp:lastPrinted>
  <dcterms:created xsi:type="dcterms:W3CDTF">2023-11-17T07:57:03Z</dcterms:created>
  <dcterms:modified xsi:type="dcterms:W3CDTF">2023-12-14T14:40:49Z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0x010100771E55DD481F844192C4274200A5183C</vt:lpwstr>
  </property>
  <property fmtid="{D5CDD505-2E9C-101B-9397-08002B2CF9AE}" pid="3" name="MediaServiceImageTags">
    <vt:lpwstr/>
  </property>
</Properties>
</file>